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0"/>
  </p:notesMasterIdLst>
  <p:sldIdLst>
    <p:sldId id="256" r:id="rId2"/>
    <p:sldId id="380" r:id="rId3"/>
    <p:sldId id="383" r:id="rId4"/>
    <p:sldId id="381" r:id="rId5"/>
    <p:sldId id="382" r:id="rId6"/>
    <p:sldId id="386" r:id="rId7"/>
    <p:sldId id="384" r:id="rId8"/>
    <p:sldId id="385" r:id="rId9"/>
    <p:sldId id="281" r:id="rId10"/>
    <p:sldId id="282" r:id="rId11"/>
    <p:sldId id="283" r:id="rId12"/>
    <p:sldId id="284" r:id="rId13"/>
    <p:sldId id="288" r:id="rId14"/>
    <p:sldId id="285" r:id="rId15"/>
    <p:sldId id="286" r:id="rId16"/>
    <p:sldId id="260" r:id="rId17"/>
    <p:sldId id="257" r:id="rId18"/>
    <p:sldId id="258" r:id="rId19"/>
    <p:sldId id="336" r:id="rId20"/>
    <p:sldId id="261" r:id="rId21"/>
    <p:sldId id="264" r:id="rId22"/>
    <p:sldId id="263" r:id="rId23"/>
    <p:sldId id="262" r:id="rId24"/>
    <p:sldId id="333" r:id="rId25"/>
    <p:sldId id="265" r:id="rId26"/>
    <p:sldId id="266" r:id="rId27"/>
    <p:sldId id="279" r:id="rId28"/>
    <p:sldId id="280" r:id="rId29"/>
    <p:sldId id="277" r:id="rId30"/>
    <p:sldId id="278" r:id="rId31"/>
    <p:sldId id="287" r:id="rId32"/>
    <p:sldId id="334" r:id="rId33"/>
    <p:sldId id="335" r:id="rId34"/>
    <p:sldId id="298" r:id="rId35"/>
    <p:sldId id="267" r:id="rId36"/>
    <p:sldId id="338" r:id="rId37"/>
    <p:sldId id="339" r:id="rId38"/>
    <p:sldId id="340" r:id="rId39"/>
    <p:sldId id="349" r:id="rId40"/>
    <p:sldId id="276" r:id="rId41"/>
    <p:sldId id="366" r:id="rId42"/>
    <p:sldId id="337" r:id="rId43"/>
    <p:sldId id="291" r:id="rId44"/>
    <p:sldId id="289" r:id="rId45"/>
    <p:sldId id="290" r:id="rId46"/>
    <p:sldId id="292" r:id="rId47"/>
    <p:sldId id="293" r:id="rId48"/>
    <p:sldId id="294" r:id="rId49"/>
    <p:sldId id="295" r:id="rId50"/>
    <p:sldId id="341" r:id="rId51"/>
    <p:sldId id="297" r:id="rId52"/>
    <p:sldId id="299" r:id="rId53"/>
    <p:sldId id="300" r:id="rId54"/>
    <p:sldId id="301" r:id="rId55"/>
    <p:sldId id="302" r:id="rId56"/>
    <p:sldId id="303" r:id="rId57"/>
    <p:sldId id="304" r:id="rId58"/>
    <p:sldId id="305" r:id="rId59"/>
    <p:sldId id="296" r:id="rId60"/>
    <p:sldId id="306" r:id="rId61"/>
    <p:sldId id="307" r:id="rId62"/>
    <p:sldId id="308" r:id="rId63"/>
    <p:sldId id="309" r:id="rId64"/>
    <p:sldId id="342" r:id="rId65"/>
    <p:sldId id="312" r:id="rId66"/>
    <p:sldId id="313" r:id="rId67"/>
    <p:sldId id="310" r:id="rId68"/>
    <p:sldId id="316" r:id="rId69"/>
    <p:sldId id="344" r:id="rId70"/>
    <p:sldId id="314" r:id="rId71"/>
    <p:sldId id="315" r:id="rId72"/>
    <p:sldId id="345" r:id="rId73"/>
    <p:sldId id="367" r:id="rId74"/>
    <p:sldId id="317" r:id="rId75"/>
    <p:sldId id="320" r:id="rId76"/>
    <p:sldId id="346" r:id="rId77"/>
    <p:sldId id="321" r:id="rId78"/>
    <p:sldId id="347" r:id="rId79"/>
    <p:sldId id="322" r:id="rId80"/>
    <p:sldId id="323" r:id="rId81"/>
    <p:sldId id="324" r:id="rId82"/>
    <p:sldId id="325" r:id="rId83"/>
    <p:sldId id="348" r:id="rId84"/>
    <p:sldId id="368" r:id="rId85"/>
    <p:sldId id="370" r:id="rId86"/>
    <p:sldId id="371" r:id="rId87"/>
    <p:sldId id="369" r:id="rId88"/>
    <p:sldId id="350" r:id="rId89"/>
    <p:sldId id="351" r:id="rId90"/>
    <p:sldId id="364" r:id="rId91"/>
    <p:sldId id="355" r:id="rId92"/>
    <p:sldId id="352" r:id="rId93"/>
    <p:sldId id="353" r:id="rId94"/>
    <p:sldId id="356" r:id="rId95"/>
    <p:sldId id="354" r:id="rId96"/>
    <p:sldId id="365" r:id="rId97"/>
    <p:sldId id="357" r:id="rId98"/>
    <p:sldId id="358" r:id="rId99"/>
    <p:sldId id="372" r:id="rId100"/>
    <p:sldId id="373" r:id="rId101"/>
    <p:sldId id="374" r:id="rId102"/>
    <p:sldId id="359" r:id="rId103"/>
    <p:sldId id="422" r:id="rId104"/>
    <p:sldId id="360" r:id="rId105"/>
    <p:sldId id="361" r:id="rId106"/>
    <p:sldId id="362" r:id="rId107"/>
    <p:sldId id="363" r:id="rId108"/>
    <p:sldId id="326" r:id="rId109"/>
    <p:sldId id="327" r:id="rId110"/>
    <p:sldId id="328" r:id="rId111"/>
    <p:sldId id="329" r:id="rId112"/>
    <p:sldId id="330" r:id="rId113"/>
    <p:sldId id="423" r:id="rId114"/>
    <p:sldId id="376" r:id="rId115"/>
    <p:sldId id="401" r:id="rId116"/>
    <p:sldId id="400" r:id="rId117"/>
    <p:sldId id="377" r:id="rId118"/>
    <p:sldId id="402" r:id="rId119"/>
    <p:sldId id="391" r:id="rId120"/>
    <p:sldId id="379" r:id="rId121"/>
    <p:sldId id="387" r:id="rId122"/>
    <p:sldId id="388" r:id="rId123"/>
    <p:sldId id="390" r:id="rId124"/>
    <p:sldId id="389" r:id="rId125"/>
    <p:sldId id="392" r:id="rId126"/>
    <p:sldId id="393" r:id="rId127"/>
    <p:sldId id="394" r:id="rId128"/>
    <p:sldId id="395" r:id="rId129"/>
    <p:sldId id="396" r:id="rId130"/>
    <p:sldId id="398" r:id="rId131"/>
    <p:sldId id="397" r:id="rId132"/>
    <p:sldId id="399" r:id="rId133"/>
    <p:sldId id="403" r:id="rId134"/>
    <p:sldId id="404" r:id="rId135"/>
    <p:sldId id="405" r:id="rId136"/>
    <p:sldId id="406" r:id="rId137"/>
    <p:sldId id="407" r:id="rId138"/>
    <p:sldId id="408" r:id="rId139"/>
    <p:sldId id="409" r:id="rId140"/>
    <p:sldId id="410" r:id="rId141"/>
    <p:sldId id="411" r:id="rId142"/>
    <p:sldId id="412" r:id="rId143"/>
    <p:sldId id="413" r:id="rId144"/>
    <p:sldId id="414" r:id="rId145"/>
    <p:sldId id="415" r:id="rId146"/>
    <p:sldId id="416" r:id="rId147"/>
    <p:sldId id="418" r:id="rId148"/>
    <p:sldId id="417" r:id="rId149"/>
    <p:sldId id="419" r:id="rId150"/>
    <p:sldId id="420" r:id="rId151"/>
    <p:sldId id="421" r:id="rId152"/>
    <p:sldId id="424" r:id="rId153"/>
    <p:sldId id="425" r:id="rId154"/>
    <p:sldId id="426" r:id="rId155"/>
    <p:sldId id="427" r:id="rId156"/>
    <p:sldId id="428" r:id="rId157"/>
    <p:sldId id="429" r:id="rId158"/>
    <p:sldId id="430" r:id="rId159"/>
    <p:sldId id="435" r:id="rId160"/>
    <p:sldId id="431" r:id="rId161"/>
    <p:sldId id="432" r:id="rId162"/>
    <p:sldId id="433" r:id="rId163"/>
    <p:sldId id="434" r:id="rId164"/>
    <p:sldId id="436" r:id="rId165"/>
    <p:sldId id="437" r:id="rId166"/>
    <p:sldId id="438" r:id="rId167"/>
    <p:sldId id="439" r:id="rId168"/>
    <p:sldId id="440" r:id="rId169"/>
    <p:sldId id="441" r:id="rId170"/>
    <p:sldId id="442" r:id="rId171"/>
    <p:sldId id="443" r:id="rId172"/>
    <p:sldId id="444" r:id="rId173"/>
    <p:sldId id="445" r:id="rId174"/>
    <p:sldId id="446" r:id="rId175"/>
    <p:sldId id="452" r:id="rId176"/>
    <p:sldId id="447" r:id="rId177"/>
    <p:sldId id="448" r:id="rId178"/>
    <p:sldId id="449" r:id="rId179"/>
    <p:sldId id="450" r:id="rId180"/>
    <p:sldId id="451" r:id="rId181"/>
    <p:sldId id="453" r:id="rId182"/>
    <p:sldId id="454" r:id="rId183"/>
    <p:sldId id="455" r:id="rId184"/>
    <p:sldId id="456" r:id="rId185"/>
    <p:sldId id="457" r:id="rId186"/>
    <p:sldId id="458" r:id="rId187"/>
    <p:sldId id="318" r:id="rId188"/>
    <p:sldId id="319" r:id="rId189"/>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059"/>
    <p:restoredTop sz="94061"/>
  </p:normalViewPr>
  <p:slideViewPr>
    <p:cSldViewPr snapToGrid="0" snapToObjects="1">
      <p:cViewPr varScale="1">
        <p:scale>
          <a:sx n="110" d="100"/>
          <a:sy n="110" d="100"/>
        </p:scale>
        <p:origin x="176"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6BC47-8B97-7D4B-94D1-67750D96B809}" type="datetimeFigureOut">
              <a:rPr lang="es-419" smtClean="0"/>
              <a:t>13/8/19</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97041-6055-ED4D-81A2-034DE544D8AE}" type="slidenum">
              <a:rPr lang="es-419" smtClean="0"/>
              <a:t>‹Nº›</a:t>
            </a:fld>
            <a:endParaRPr lang="es-419"/>
          </a:p>
        </p:txBody>
      </p:sp>
    </p:spTree>
    <p:extLst>
      <p:ext uri="{BB962C8B-B14F-4D97-AF65-F5344CB8AC3E}">
        <p14:creationId xmlns:p14="http://schemas.microsoft.com/office/powerpoint/2010/main" val="156515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EB397041-6055-ED4D-81A2-034DE544D8AE}" type="slidenum">
              <a:rPr lang="es-419" smtClean="0"/>
              <a:t>41</a:t>
            </a:fld>
            <a:endParaRPr lang="es-419"/>
          </a:p>
        </p:txBody>
      </p:sp>
    </p:spTree>
    <p:extLst>
      <p:ext uri="{BB962C8B-B14F-4D97-AF65-F5344CB8AC3E}">
        <p14:creationId xmlns:p14="http://schemas.microsoft.com/office/powerpoint/2010/main" val="44459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EB397041-6055-ED4D-81A2-034DE544D8AE}" type="slidenum">
              <a:rPr lang="es-419" smtClean="0"/>
              <a:t>72</a:t>
            </a:fld>
            <a:endParaRPr lang="es-419"/>
          </a:p>
        </p:txBody>
      </p:sp>
    </p:spTree>
    <p:extLst>
      <p:ext uri="{BB962C8B-B14F-4D97-AF65-F5344CB8AC3E}">
        <p14:creationId xmlns:p14="http://schemas.microsoft.com/office/powerpoint/2010/main" val="383483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fld id="{EB397041-6055-ED4D-81A2-034DE544D8AE}" type="slidenum">
              <a:rPr lang="es-419" smtClean="0"/>
              <a:t>73</a:t>
            </a:fld>
            <a:endParaRPr lang="es-419"/>
          </a:p>
        </p:txBody>
      </p:sp>
    </p:spTree>
    <p:extLst>
      <p:ext uri="{BB962C8B-B14F-4D97-AF65-F5344CB8AC3E}">
        <p14:creationId xmlns:p14="http://schemas.microsoft.com/office/powerpoint/2010/main" val="167542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6E40E-450A-6940-A42B-5D4B0E4DDCF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419"/>
          </a:p>
        </p:txBody>
      </p:sp>
      <p:sp>
        <p:nvSpPr>
          <p:cNvPr id="3" name="Subtítulo 2">
            <a:extLst>
              <a:ext uri="{FF2B5EF4-FFF2-40B4-BE49-F238E27FC236}">
                <a16:creationId xmlns:a16="http://schemas.microsoft.com/office/drawing/2014/main" id="{1650A614-B75D-2D4C-9A62-E525C3ECE5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419"/>
          </a:p>
        </p:txBody>
      </p:sp>
      <p:sp>
        <p:nvSpPr>
          <p:cNvPr id="4" name="Marcador de fecha 3">
            <a:extLst>
              <a:ext uri="{FF2B5EF4-FFF2-40B4-BE49-F238E27FC236}">
                <a16:creationId xmlns:a16="http://schemas.microsoft.com/office/drawing/2014/main" id="{C15ACCF5-8A7D-8F40-AB80-AD576E398CC7}"/>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85A9816C-5D12-F447-B14E-4F2C2296019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5C604D9D-1AF1-D24F-A973-932E27F4E773}"/>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3472116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6FBED-4C09-0244-B53D-66FF6A57B156}"/>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6A6BE636-CCB7-8D4E-B305-9C047D32AA51}"/>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419"/>
          </a:p>
        </p:txBody>
      </p:sp>
      <p:sp>
        <p:nvSpPr>
          <p:cNvPr id="4" name="Marcador de fecha 3">
            <a:extLst>
              <a:ext uri="{FF2B5EF4-FFF2-40B4-BE49-F238E27FC236}">
                <a16:creationId xmlns:a16="http://schemas.microsoft.com/office/drawing/2014/main" id="{0D8B34C1-B9AF-F04C-96BA-27A13A54B4A8}"/>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38E58117-07D5-E545-B161-7C2D1E8108D8}"/>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47B5B0A6-6D35-7342-82DF-E67DD2330510}"/>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353252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97CB6A3-FD28-1C45-9696-18DF8B64003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419"/>
          </a:p>
        </p:txBody>
      </p:sp>
      <p:sp>
        <p:nvSpPr>
          <p:cNvPr id="3" name="Marcador de texto vertical 2">
            <a:extLst>
              <a:ext uri="{FF2B5EF4-FFF2-40B4-BE49-F238E27FC236}">
                <a16:creationId xmlns:a16="http://schemas.microsoft.com/office/drawing/2014/main" id="{C6D62851-F3DF-9C41-83D5-8573EDD224BA}"/>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419"/>
          </a:p>
        </p:txBody>
      </p:sp>
      <p:sp>
        <p:nvSpPr>
          <p:cNvPr id="4" name="Marcador de fecha 3">
            <a:extLst>
              <a:ext uri="{FF2B5EF4-FFF2-40B4-BE49-F238E27FC236}">
                <a16:creationId xmlns:a16="http://schemas.microsoft.com/office/drawing/2014/main" id="{9517CDC9-7B87-2A45-B559-5F32E95A0390}"/>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96F176B6-D1FA-5548-8056-16685C5555C2}"/>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663756BF-3CA7-9F40-A8BA-54EE813C127F}"/>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218982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393B9-3B0E-6442-A76F-10F01DB5BA96}"/>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0FDD4B0-7C33-5B48-B5EC-CBFA8783CCF1}"/>
              </a:ext>
            </a:extLst>
          </p:cNvPr>
          <p:cNvSpPr>
            <a:spLocks noGrp="1"/>
          </p:cNvSpPr>
          <p:nvPr>
            <p:ph idx="1"/>
          </p:nvPr>
        </p:nvSpPr>
        <p:spPr/>
        <p:txBody>
          <a:bodyPr/>
          <a:lstStyle/>
          <a:p>
            <a:r>
              <a:rPr lang="es-ES"/>
              <a:t>Editar los estilos de texto del patrón
Segundo nivel
Tercer nivel
Cuarto nivel
Quinto nivel</a:t>
            </a:r>
            <a:endParaRPr lang="es-419"/>
          </a:p>
        </p:txBody>
      </p:sp>
      <p:sp>
        <p:nvSpPr>
          <p:cNvPr id="4" name="Marcador de fecha 3">
            <a:extLst>
              <a:ext uri="{FF2B5EF4-FFF2-40B4-BE49-F238E27FC236}">
                <a16:creationId xmlns:a16="http://schemas.microsoft.com/office/drawing/2014/main" id="{D78AE175-E64F-334C-93AE-5FD0DE86EB58}"/>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367EF0D9-7F5A-8B4B-B56D-3ABABD197CAC}"/>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EE06C45B-3E93-B74A-8E76-F54F4CC08A3A}"/>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169928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B9E93-23D7-FC49-B3ED-03A04E2742F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4AD43A4F-61BA-BD46-A3B9-711512875F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419"/>
          </a:p>
        </p:txBody>
      </p:sp>
      <p:sp>
        <p:nvSpPr>
          <p:cNvPr id="4" name="Marcador de fecha 3">
            <a:extLst>
              <a:ext uri="{FF2B5EF4-FFF2-40B4-BE49-F238E27FC236}">
                <a16:creationId xmlns:a16="http://schemas.microsoft.com/office/drawing/2014/main" id="{7D802E88-CF32-BA46-AA50-D5D5A6AAE956}"/>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1CE0E954-AFCE-0B4C-B403-7FB1F9A5631A}"/>
              </a:ext>
            </a:extLst>
          </p:cNvPr>
          <p:cNvSpPr>
            <a:spLocks noGrp="1"/>
          </p:cNvSpPr>
          <p:nvPr>
            <p:ph type="ftr" sz="quarter" idx="11"/>
          </p:nvPr>
        </p:nvSpPr>
        <p:spPr/>
        <p:txBody>
          <a:bodyPr/>
          <a:lstStyle/>
          <a:p>
            <a:endParaRPr lang="es-419"/>
          </a:p>
        </p:txBody>
      </p:sp>
      <p:sp>
        <p:nvSpPr>
          <p:cNvPr id="6" name="Marcador de número de diapositiva 5">
            <a:extLst>
              <a:ext uri="{FF2B5EF4-FFF2-40B4-BE49-F238E27FC236}">
                <a16:creationId xmlns:a16="http://schemas.microsoft.com/office/drawing/2014/main" id="{1D019574-C878-034C-B7E5-612B6FF5557D}"/>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351455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FBD4F9-5439-744B-ADC6-B44157FEE32F}"/>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832A3C8A-1A54-DD4C-BD33-504F39956F07}"/>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419"/>
          </a:p>
        </p:txBody>
      </p:sp>
      <p:sp>
        <p:nvSpPr>
          <p:cNvPr id="4" name="Marcador de contenido 3">
            <a:extLst>
              <a:ext uri="{FF2B5EF4-FFF2-40B4-BE49-F238E27FC236}">
                <a16:creationId xmlns:a16="http://schemas.microsoft.com/office/drawing/2014/main" id="{3853A5DD-64CD-7F4C-87D6-FCC4F6037E57}"/>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419"/>
          </a:p>
        </p:txBody>
      </p:sp>
      <p:sp>
        <p:nvSpPr>
          <p:cNvPr id="5" name="Marcador de fecha 4">
            <a:extLst>
              <a:ext uri="{FF2B5EF4-FFF2-40B4-BE49-F238E27FC236}">
                <a16:creationId xmlns:a16="http://schemas.microsoft.com/office/drawing/2014/main" id="{AA08A77B-E9C5-DC4B-8C8B-10F28EDD6896}"/>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6" name="Marcador de pie de página 5">
            <a:extLst>
              <a:ext uri="{FF2B5EF4-FFF2-40B4-BE49-F238E27FC236}">
                <a16:creationId xmlns:a16="http://schemas.microsoft.com/office/drawing/2014/main" id="{4404DFA5-E15F-A34C-9611-446C3D6FCF92}"/>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10642B8B-1339-4A47-BD7D-E87408665C4E}"/>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3207791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5BB76E-544B-F44F-8258-EAF3903E5F5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56E04AB5-AF6C-8847-B806-0BFF240487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419"/>
          </a:p>
        </p:txBody>
      </p:sp>
      <p:sp>
        <p:nvSpPr>
          <p:cNvPr id="4" name="Marcador de contenido 3">
            <a:extLst>
              <a:ext uri="{FF2B5EF4-FFF2-40B4-BE49-F238E27FC236}">
                <a16:creationId xmlns:a16="http://schemas.microsoft.com/office/drawing/2014/main" id="{22A3ECFF-DBE8-CA46-9BA4-CB7AD0443F50}"/>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419"/>
          </a:p>
        </p:txBody>
      </p:sp>
      <p:sp>
        <p:nvSpPr>
          <p:cNvPr id="5" name="Marcador de texto 4">
            <a:extLst>
              <a:ext uri="{FF2B5EF4-FFF2-40B4-BE49-F238E27FC236}">
                <a16:creationId xmlns:a16="http://schemas.microsoft.com/office/drawing/2014/main" id="{10D292CA-3AFB-C549-9805-D80B1480D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419"/>
          </a:p>
        </p:txBody>
      </p:sp>
      <p:sp>
        <p:nvSpPr>
          <p:cNvPr id="6" name="Marcador de contenido 5">
            <a:extLst>
              <a:ext uri="{FF2B5EF4-FFF2-40B4-BE49-F238E27FC236}">
                <a16:creationId xmlns:a16="http://schemas.microsoft.com/office/drawing/2014/main" id="{3C683C5A-F7C6-F049-AC28-7223692A8BAB}"/>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419"/>
          </a:p>
        </p:txBody>
      </p:sp>
      <p:sp>
        <p:nvSpPr>
          <p:cNvPr id="7" name="Marcador de fecha 6">
            <a:extLst>
              <a:ext uri="{FF2B5EF4-FFF2-40B4-BE49-F238E27FC236}">
                <a16:creationId xmlns:a16="http://schemas.microsoft.com/office/drawing/2014/main" id="{1829F88B-29AA-854C-906E-19293BA31D0D}"/>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8" name="Marcador de pie de página 7">
            <a:extLst>
              <a:ext uri="{FF2B5EF4-FFF2-40B4-BE49-F238E27FC236}">
                <a16:creationId xmlns:a16="http://schemas.microsoft.com/office/drawing/2014/main" id="{BD4838F1-DB24-2740-9612-C2CCCA076A24}"/>
              </a:ext>
            </a:extLst>
          </p:cNvPr>
          <p:cNvSpPr>
            <a:spLocks noGrp="1"/>
          </p:cNvSpPr>
          <p:nvPr>
            <p:ph type="ftr" sz="quarter" idx="11"/>
          </p:nvPr>
        </p:nvSpPr>
        <p:spPr/>
        <p:txBody>
          <a:bodyPr/>
          <a:lstStyle/>
          <a:p>
            <a:endParaRPr lang="es-419"/>
          </a:p>
        </p:txBody>
      </p:sp>
      <p:sp>
        <p:nvSpPr>
          <p:cNvPr id="9" name="Marcador de número de diapositiva 8">
            <a:extLst>
              <a:ext uri="{FF2B5EF4-FFF2-40B4-BE49-F238E27FC236}">
                <a16:creationId xmlns:a16="http://schemas.microsoft.com/office/drawing/2014/main" id="{01C8DC45-4E72-034C-B7BE-7C66C24C74E2}"/>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97345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3EE7D-A485-9740-B2CB-B21343673CF5}"/>
              </a:ext>
            </a:extLst>
          </p:cNvPr>
          <p:cNvSpPr>
            <a:spLocks noGrp="1"/>
          </p:cNvSpPr>
          <p:nvPr>
            <p:ph type="title"/>
          </p:nvPr>
        </p:nvSpPr>
        <p:spPr/>
        <p:txBody>
          <a:bodyPr/>
          <a:lstStyle/>
          <a:p>
            <a:r>
              <a:rPr lang="es-ES"/>
              <a:t>Haga clic para modificar el estilo de título del patrón</a:t>
            </a:r>
            <a:endParaRPr lang="es-419"/>
          </a:p>
        </p:txBody>
      </p:sp>
      <p:sp>
        <p:nvSpPr>
          <p:cNvPr id="3" name="Marcador de fecha 2">
            <a:extLst>
              <a:ext uri="{FF2B5EF4-FFF2-40B4-BE49-F238E27FC236}">
                <a16:creationId xmlns:a16="http://schemas.microsoft.com/office/drawing/2014/main" id="{DBF22292-4349-DF47-A784-8E98D2B4276B}"/>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4" name="Marcador de pie de página 3">
            <a:extLst>
              <a:ext uri="{FF2B5EF4-FFF2-40B4-BE49-F238E27FC236}">
                <a16:creationId xmlns:a16="http://schemas.microsoft.com/office/drawing/2014/main" id="{470E787A-5260-2841-B749-4F613F5D62B3}"/>
              </a:ext>
            </a:extLst>
          </p:cNvPr>
          <p:cNvSpPr>
            <a:spLocks noGrp="1"/>
          </p:cNvSpPr>
          <p:nvPr>
            <p:ph type="ftr" sz="quarter" idx="11"/>
          </p:nvPr>
        </p:nvSpPr>
        <p:spPr/>
        <p:txBody>
          <a:bodyPr/>
          <a:lstStyle/>
          <a:p>
            <a:endParaRPr lang="es-419"/>
          </a:p>
        </p:txBody>
      </p:sp>
      <p:sp>
        <p:nvSpPr>
          <p:cNvPr id="5" name="Marcador de número de diapositiva 4">
            <a:extLst>
              <a:ext uri="{FF2B5EF4-FFF2-40B4-BE49-F238E27FC236}">
                <a16:creationId xmlns:a16="http://schemas.microsoft.com/office/drawing/2014/main" id="{754CE5C1-5AC2-EC44-A8A6-CE75D4AB9D0E}"/>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214592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E83CB69-2AF9-0E49-951D-9D4233C557F3}"/>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3" name="Marcador de pie de página 2">
            <a:extLst>
              <a:ext uri="{FF2B5EF4-FFF2-40B4-BE49-F238E27FC236}">
                <a16:creationId xmlns:a16="http://schemas.microsoft.com/office/drawing/2014/main" id="{95C1296D-431A-154A-A8A2-50BE07F1BF09}"/>
              </a:ext>
            </a:extLst>
          </p:cNvPr>
          <p:cNvSpPr>
            <a:spLocks noGrp="1"/>
          </p:cNvSpPr>
          <p:nvPr>
            <p:ph type="ftr" sz="quarter" idx="11"/>
          </p:nvPr>
        </p:nvSpPr>
        <p:spPr/>
        <p:txBody>
          <a:bodyPr/>
          <a:lstStyle/>
          <a:p>
            <a:endParaRPr lang="es-419"/>
          </a:p>
        </p:txBody>
      </p:sp>
      <p:sp>
        <p:nvSpPr>
          <p:cNvPr id="4" name="Marcador de número de diapositiva 3">
            <a:extLst>
              <a:ext uri="{FF2B5EF4-FFF2-40B4-BE49-F238E27FC236}">
                <a16:creationId xmlns:a16="http://schemas.microsoft.com/office/drawing/2014/main" id="{313BA46C-9A8E-D245-9214-2473E02B6F32}"/>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2815613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50929-96E4-8A4C-8D5F-C8277259A2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contenido 2">
            <a:extLst>
              <a:ext uri="{FF2B5EF4-FFF2-40B4-BE49-F238E27FC236}">
                <a16:creationId xmlns:a16="http://schemas.microsoft.com/office/drawing/2014/main" id="{C4C76CF2-3147-5149-B629-96023C37A4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419"/>
          </a:p>
        </p:txBody>
      </p:sp>
      <p:sp>
        <p:nvSpPr>
          <p:cNvPr id="4" name="Marcador de texto 3">
            <a:extLst>
              <a:ext uri="{FF2B5EF4-FFF2-40B4-BE49-F238E27FC236}">
                <a16:creationId xmlns:a16="http://schemas.microsoft.com/office/drawing/2014/main" id="{8FAC18E7-4425-9B4D-9B75-241754F85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419"/>
          </a:p>
        </p:txBody>
      </p:sp>
      <p:sp>
        <p:nvSpPr>
          <p:cNvPr id="5" name="Marcador de fecha 4">
            <a:extLst>
              <a:ext uri="{FF2B5EF4-FFF2-40B4-BE49-F238E27FC236}">
                <a16:creationId xmlns:a16="http://schemas.microsoft.com/office/drawing/2014/main" id="{D2762D2A-3BEE-5447-BCF8-79038F8792C7}"/>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6" name="Marcador de pie de página 5">
            <a:extLst>
              <a:ext uri="{FF2B5EF4-FFF2-40B4-BE49-F238E27FC236}">
                <a16:creationId xmlns:a16="http://schemas.microsoft.com/office/drawing/2014/main" id="{59E7AD9A-EA31-D549-8EED-816A42F64485}"/>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E2078BD2-6FD8-374F-A63A-8B894D32FF3B}"/>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280459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BC7A3-AFDD-554D-9CC0-4829FC847D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419"/>
          </a:p>
        </p:txBody>
      </p:sp>
      <p:sp>
        <p:nvSpPr>
          <p:cNvPr id="3" name="Marcador de posición de imagen 2">
            <a:extLst>
              <a:ext uri="{FF2B5EF4-FFF2-40B4-BE49-F238E27FC236}">
                <a16:creationId xmlns:a16="http://schemas.microsoft.com/office/drawing/2014/main" id="{BBDFDD2C-99C0-CB4A-A861-2B62E23B3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a:extLst>
              <a:ext uri="{FF2B5EF4-FFF2-40B4-BE49-F238E27FC236}">
                <a16:creationId xmlns:a16="http://schemas.microsoft.com/office/drawing/2014/main" id="{F144F019-76A4-BF46-9C54-9A9DF5724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419"/>
          </a:p>
        </p:txBody>
      </p:sp>
      <p:sp>
        <p:nvSpPr>
          <p:cNvPr id="5" name="Marcador de fecha 4">
            <a:extLst>
              <a:ext uri="{FF2B5EF4-FFF2-40B4-BE49-F238E27FC236}">
                <a16:creationId xmlns:a16="http://schemas.microsoft.com/office/drawing/2014/main" id="{82F52619-37DD-E14A-91EC-C490C652EF9E}"/>
              </a:ext>
            </a:extLst>
          </p:cNvPr>
          <p:cNvSpPr>
            <a:spLocks noGrp="1"/>
          </p:cNvSpPr>
          <p:nvPr>
            <p:ph type="dt" sz="half" idx="10"/>
          </p:nvPr>
        </p:nvSpPr>
        <p:spPr/>
        <p:txBody>
          <a:bodyPr/>
          <a:lstStyle/>
          <a:p>
            <a:fld id="{E30CF7FC-9BB9-B448-B141-5C137BAEC64C}" type="datetimeFigureOut">
              <a:rPr lang="es-419" smtClean="0"/>
              <a:t>13/8/19</a:t>
            </a:fld>
            <a:endParaRPr lang="es-419"/>
          </a:p>
        </p:txBody>
      </p:sp>
      <p:sp>
        <p:nvSpPr>
          <p:cNvPr id="6" name="Marcador de pie de página 5">
            <a:extLst>
              <a:ext uri="{FF2B5EF4-FFF2-40B4-BE49-F238E27FC236}">
                <a16:creationId xmlns:a16="http://schemas.microsoft.com/office/drawing/2014/main" id="{C76C9271-2B0F-7A47-8C99-5296DCF9E233}"/>
              </a:ext>
            </a:extLst>
          </p:cNvPr>
          <p:cNvSpPr>
            <a:spLocks noGrp="1"/>
          </p:cNvSpPr>
          <p:nvPr>
            <p:ph type="ftr" sz="quarter" idx="11"/>
          </p:nvPr>
        </p:nvSpPr>
        <p:spPr/>
        <p:txBody>
          <a:bodyPr/>
          <a:lstStyle/>
          <a:p>
            <a:endParaRPr lang="es-419"/>
          </a:p>
        </p:txBody>
      </p:sp>
      <p:sp>
        <p:nvSpPr>
          <p:cNvPr id="7" name="Marcador de número de diapositiva 6">
            <a:extLst>
              <a:ext uri="{FF2B5EF4-FFF2-40B4-BE49-F238E27FC236}">
                <a16:creationId xmlns:a16="http://schemas.microsoft.com/office/drawing/2014/main" id="{5BD7DDED-28D9-1242-B8D8-9DD3B05E539A}"/>
              </a:ext>
            </a:extLst>
          </p:cNvPr>
          <p:cNvSpPr>
            <a:spLocks noGrp="1"/>
          </p:cNvSpPr>
          <p:nvPr>
            <p:ph type="sldNum" sz="quarter" idx="12"/>
          </p:nvPr>
        </p:nvSpPr>
        <p:spPr/>
        <p:txBody>
          <a:bodyPr/>
          <a:lstStyle/>
          <a:p>
            <a:fld id="{6454E2F2-7625-924C-8617-55DC23968BE1}" type="slidenum">
              <a:rPr lang="es-419" smtClean="0"/>
              <a:t>‹Nº›</a:t>
            </a:fld>
            <a:endParaRPr lang="es-419"/>
          </a:p>
        </p:txBody>
      </p:sp>
    </p:spTree>
    <p:extLst>
      <p:ext uri="{BB962C8B-B14F-4D97-AF65-F5344CB8AC3E}">
        <p14:creationId xmlns:p14="http://schemas.microsoft.com/office/powerpoint/2010/main" val="94851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22FC18F-298C-E84E-A8FD-C310DE58D2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419"/>
          </a:p>
        </p:txBody>
      </p:sp>
      <p:sp>
        <p:nvSpPr>
          <p:cNvPr id="3" name="Marcador de texto 2">
            <a:extLst>
              <a:ext uri="{FF2B5EF4-FFF2-40B4-BE49-F238E27FC236}">
                <a16:creationId xmlns:a16="http://schemas.microsoft.com/office/drawing/2014/main" id="{435EE3A1-E859-574B-B23F-C704B53C7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419"/>
          </a:p>
        </p:txBody>
      </p:sp>
      <p:sp>
        <p:nvSpPr>
          <p:cNvPr id="4" name="Marcador de fecha 3">
            <a:extLst>
              <a:ext uri="{FF2B5EF4-FFF2-40B4-BE49-F238E27FC236}">
                <a16:creationId xmlns:a16="http://schemas.microsoft.com/office/drawing/2014/main" id="{35B1F6AE-2C08-3943-AA6E-3B2ED4F70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CF7FC-9BB9-B448-B141-5C137BAEC64C}" type="datetimeFigureOut">
              <a:rPr lang="es-419" smtClean="0"/>
              <a:t>13/8/19</a:t>
            </a:fld>
            <a:endParaRPr lang="es-419"/>
          </a:p>
        </p:txBody>
      </p:sp>
      <p:sp>
        <p:nvSpPr>
          <p:cNvPr id="5" name="Marcador de pie de página 4">
            <a:extLst>
              <a:ext uri="{FF2B5EF4-FFF2-40B4-BE49-F238E27FC236}">
                <a16:creationId xmlns:a16="http://schemas.microsoft.com/office/drawing/2014/main" id="{521F71BB-38B8-7947-B32D-5C984508C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a:extLst>
              <a:ext uri="{FF2B5EF4-FFF2-40B4-BE49-F238E27FC236}">
                <a16:creationId xmlns:a16="http://schemas.microsoft.com/office/drawing/2014/main" id="{CF8A137C-2DCB-E544-B401-012324917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4E2F2-7625-924C-8617-55DC23968BE1}" type="slidenum">
              <a:rPr lang="es-419" smtClean="0"/>
              <a:t>‹Nº›</a:t>
            </a:fld>
            <a:endParaRPr lang="es-419"/>
          </a:p>
        </p:txBody>
      </p:sp>
    </p:spTree>
    <p:extLst>
      <p:ext uri="{BB962C8B-B14F-4D97-AF65-F5344CB8AC3E}">
        <p14:creationId xmlns:p14="http://schemas.microsoft.com/office/powerpoint/2010/main" val="177337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localhost:8888/encrypt"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localhost:8761/eureka/app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localhost:8080/menu/items" TargetMode="External"/><Relationship Id="rId2" Type="http://schemas.openxmlformats.org/officeDocument/2006/relationships/hyperlink" Target="http://localhost:8080/actuator/gateway/routes"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devs4j.com/"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tart.spring.i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EFA42-84F5-114D-B3B0-D30C9FADA0CE}"/>
              </a:ext>
            </a:extLst>
          </p:cNvPr>
          <p:cNvSpPr>
            <a:spLocks noGrp="1"/>
          </p:cNvSpPr>
          <p:nvPr>
            <p:ph type="ctrTitle"/>
          </p:nvPr>
        </p:nvSpPr>
        <p:spPr/>
        <p:txBody>
          <a:bodyPr/>
          <a:lstStyle/>
          <a:p>
            <a:r>
              <a:rPr lang="es-419" dirty="0"/>
              <a:t>Microservicios con Spring Cloud</a:t>
            </a:r>
          </a:p>
        </p:txBody>
      </p:sp>
      <p:sp>
        <p:nvSpPr>
          <p:cNvPr id="3" name="Subtítulo 2">
            <a:extLst>
              <a:ext uri="{FF2B5EF4-FFF2-40B4-BE49-F238E27FC236}">
                <a16:creationId xmlns:a16="http://schemas.microsoft.com/office/drawing/2014/main" id="{20ECB5E9-2D35-1E46-A0B5-FE4B9465CCAE}"/>
              </a:ext>
            </a:extLst>
          </p:cNvPr>
          <p:cNvSpPr>
            <a:spLocks noGrp="1"/>
          </p:cNvSpPr>
          <p:nvPr>
            <p:ph type="subTitle" idx="1"/>
          </p:nvPr>
        </p:nvSpPr>
        <p:spPr/>
        <p:txBody>
          <a:bodyPr/>
          <a:lstStyle/>
          <a:p>
            <a:r>
              <a:rPr lang="es-419" dirty="0"/>
              <a:t>Por Juan Francisco Navarrete Martínez</a:t>
            </a:r>
          </a:p>
          <a:p>
            <a:r>
              <a:rPr lang="es-419" dirty="0"/>
              <a:t>Devs4j</a:t>
            </a:r>
          </a:p>
        </p:txBody>
      </p:sp>
      <p:sp>
        <p:nvSpPr>
          <p:cNvPr id="4" name="Rectángulo 3">
            <a:extLst>
              <a:ext uri="{FF2B5EF4-FFF2-40B4-BE49-F238E27FC236}">
                <a16:creationId xmlns:a16="http://schemas.microsoft.com/office/drawing/2014/main" id="{EBA90494-1590-994A-BD22-E66DF735FD2E}"/>
              </a:ext>
            </a:extLst>
          </p:cNvPr>
          <p:cNvSpPr/>
          <p:nvPr/>
        </p:nvSpPr>
        <p:spPr>
          <a:xfrm>
            <a:off x="1176670" y="5466262"/>
            <a:ext cx="6096000" cy="923330"/>
          </a:xfrm>
          <a:prstGeom prst="rect">
            <a:avLst/>
          </a:prstGeom>
        </p:spPr>
        <p:txBody>
          <a:bodyPr>
            <a:spAutoFit/>
          </a:bodyPr>
          <a:lstStyle/>
          <a:p>
            <a:r>
              <a:rPr lang="es-419" dirty="0"/>
              <a:t>WIFI</a:t>
            </a:r>
          </a:p>
          <a:p>
            <a:r>
              <a:rPr lang="es-419" dirty="0"/>
              <a:t>Red: Espacios B</a:t>
            </a:r>
          </a:p>
          <a:p>
            <a:r>
              <a:rPr lang="es-419" dirty="0"/>
              <a:t>Constraseña: 3spacios.B</a:t>
            </a:r>
          </a:p>
        </p:txBody>
      </p:sp>
    </p:spTree>
    <p:extLst>
      <p:ext uri="{BB962C8B-B14F-4D97-AF65-F5344CB8AC3E}">
        <p14:creationId xmlns:p14="http://schemas.microsoft.com/office/powerpoint/2010/main" val="300077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7092B4-E7F7-E548-A548-D8639709B31D}"/>
              </a:ext>
            </a:extLst>
          </p:cNvPr>
          <p:cNvSpPr>
            <a:spLocks noGrp="1"/>
          </p:cNvSpPr>
          <p:nvPr>
            <p:ph type="title"/>
          </p:nvPr>
        </p:nvSpPr>
        <p:spPr/>
        <p:txBody>
          <a:bodyPr/>
          <a:lstStyle/>
          <a:p>
            <a:r>
              <a:rPr lang="es-419" dirty="0"/>
              <a:t>El rol de la arquitectura</a:t>
            </a:r>
          </a:p>
        </p:txBody>
      </p:sp>
      <p:sp>
        <p:nvSpPr>
          <p:cNvPr id="3" name="Marcador de contenido 2">
            <a:extLst>
              <a:ext uri="{FF2B5EF4-FFF2-40B4-BE49-F238E27FC236}">
                <a16:creationId xmlns:a16="http://schemas.microsoft.com/office/drawing/2014/main" id="{4F432574-CF41-EA4B-9F3B-D8979DCD5BA9}"/>
              </a:ext>
            </a:extLst>
          </p:cNvPr>
          <p:cNvSpPr>
            <a:spLocks noGrp="1"/>
          </p:cNvSpPr>
          <p:nvPr>
            <p:ph idx="1"/>
          </p:nvPr>
        </p:nvSpPr>
        <p:spPr/>
        <p:txBody>
          <a:bodyPr/>
          <a:lstStyle/>
          <a:p>
            <a:r>
              <a:rPr lang="es-419" dirty="0"/>
              <a:t>La arquitectura define los componentes y conectores a utilizar, así como un conjunto de reglas en su uso</a:t>
            </a:r>
          </a:p>
        </p:txBody>
      </p:sp>
      <p:pic>
        <p:nvPicPr>
          <p:cNvPr id="4" name="Imagen 3">
            <a:extLst>
              <a:ext uri="{FF2B5EF4-FFF2-40B4-BE49-F238E27FC236}">
                <a16:creationId xmlns:a16="http://schemas.microsoft.com/office/drawing/2014/main" id="{815E6624-9A08-C94F-B902-E289675E72F2}"/>
              </a:ext>
            </a:extLst>
          </p:cNvPr>
          <p:cNvPicPr>
            <a:picLocks noChangeAspect="1"/>
          </p:cNvPicPr>
          <p:nvPr/>
        </p:nvPicPr>
        <p:blipFill>
          <a:blip r:embed="rId2"/>
          <a:stretch>
            <a:fillRect/>
          </a:stretch>
        </p:blipFill>
        <p:spPr>
          <a:xfrm>
            <a:off x="2514107" y="2809659"/>
            <a:ext cx="6301419" cy="3435290"/>
          </a:xfrm>
          <a:prstGeom prst="rect">
            <a:avLst/>
          </a:prstGeom>
        </p:spPr>
      </p:pic>
    </p:spTree>
    <p:extLst>
      <p:ext uri="{BB962C8B-B14F-4D97-AF65-F5344CB8AC3E}">
        <p14:creationId xmlns:p14="http://schemas.microsoft.com/office/powerpoint/2010/main" val="17274310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F62337-AD54-B441-9406-807CCBE50AA8}"/>
              </a:ext>
            </a:extLst>
          </p:cNvPr>
          <p:cNvSpPr>
            <a:spLocks noGrp="1"/>
          </p:cNvSpPr>
          <p:nvPr>
            <p:ph type="title"/>
          </p:nvPr>
        </p:nvSpPr>
        <p:spPr/>
        <p:txBody>
          <a:bodyPr/>
          <a:lstStyle/>
          <a:p>
            <a:r>
              <a:rPr lang="es-419" dirty="0"/>
              <a:t>Pruebas del Consumidor</a:t>
            </a:r>
          </a:p>
        </p:txBody>
      </p:sp>
      <p:sp>
        <p:nvSpPr>
          <p:cNvPr id="3" name="Marcador de contenido 2">
            <a:extLst>
              <a:ext uri="{FF2B5EF4-FFF2-40B4-BE49-F238E27FC236}">
                <a16:creationId xmlns:a16="http://schemas.microsoft.com/office/drawing/2014/main" id="{C6352F39-75F8-3244-A254-F81014E043E5}"/>
              </a:ext>
            </a:extLst>
          </p:cNvPr>
          <p:cNvSpPr>
            <a:spLocks noGrp="1"/>
          </p:cNvSpPr>
          <p:nvPr>
            <p:ph idx="1"/>
          </p:nvPr>
        </p:nvSpPr>
        <p:spPr/>
        <p:txBody>
          <a:bodyPr/>
          <a:lstStyle/>
          <a:p>
            <a:r>
              <a:rPr lang="es-419" dirty="0"/>
              <a:t>Asumiendo que el proveedor regresará la respuesta esperada para el request esperado…</a:t>
            </a:r>
          </a:p>
          <a:p>
            <a:r>
              <a:rPr lang="es-419" dirty="0"/>
              <a:t>Podrá el consumidor generar el request que se espera y procesar la respuesta de manera correcta?</a:t>
            </a:r>
          </a:p>
        </p:txBody>
      </p:sp>
      <p:pic>
        <p:nvPicPr>
          <p:cNvPr id="4" name="Imagen 3">
            <a:extLst>
              <a:ext uri="{FF2B5EF4-FFF2-40B4-BE49-F238E27FC236}">
                <a16:creationId xmlns:a16="http://schemas.microsoft.com/office/drawing/2014/main" id="{165773A1-D1F1-5644-8C7F-5ADB243476C0}"/>
              </a:ext>
            </a:extLst>
          </p:cNvPr>
          <p:cNvPicPr>
            <a:picLocks noChangeAspect="1"/>
          </p:cNvPicPr>
          <p:nvPr/>
        </p:nvPicPr>
        <p:blipFill>
          <a:blip r:embed="rId2"/>
          <a:stretch>
            <a:fillRect/>
          </a:stretch>
        </p:blipFill>
        <p:spPr>
          <a:xfrm>
            <a:off x="1503031" y="3664983"/>
            <a:ext cx="9001937" cy="3019353"/>
          </a:xfrm>
          <a:prstGeom prst="rect">
            <a:avLst/>
          </a:prstGeom>
        </p:spPr>
      </p:pic>
    </p:spTree>
    <p:extLst>
      <p:ext uri="{BB962C8B-B14F-4D97-AF65-F5344CB8AC3E}">
        <p14:creationId xmlns:p14="http://schemas.microsoft.com/office/powerpoint/2010/main" val="1717186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0FDBF-4D2D-2745-A06E-92811FE3C880}"/>
              </a:ext>
            </a:extLst>
          </p:cNvPr>
          <p:cNvSpPr>
            <a:spLocks noGrp="1"/>
          </p:cNvSpPr>
          <p:nvPr>
            <p:ph type="title"/>
          </p:nvPr>
        </p:nvSpPr>
        <p:spPr/>
        <p:txBody>
          <a:bodyPr/>
          <a:lstStyle/>
          <a:p>
            <a:r>
              <a:rPr lang="es-419" dirty="0"/>
              <a:t>Pruebas del Proveedor</a:t>
            </a:r>
          </a:p>
        </p:txBody>
      </p:sp>
      <p:sp>
        <p:nvSpPr>
          <p:cNvPr id="3" name="Marcador de contenido 2">
            <a:extLst>
              <a:ext uri="{FF2B5EF4-FFF2-40B4-BE49-F238E27FC236}">
                <a16:creationId xmlns:a16="http://schemas.microsoft.com/office/drawing/2014/main" id="{FE030842-2FD4-B642-BDCD-ED0992E294EF}"/>
              </a:ext>
            </a:extLst>
          </p:cNvPr>
          <p:cNvSpPr>
            <a:spLocks noGrp="1"/>
          </p:cNvSpPr>
          <p:nvPr>
            <p:ph idx="1"/>
          </p:nvPr>
        </p:nvSpPr>
        <p:spPr/>
        <p:txBody>
          <a:bodyPr/>
          <a:lstStyle/>
          <a:p>
            <a:r>
              <a:rPr lang="es-419" dirty="0"/>
              <a:t>Se le envían al proveedor los requests que definió el cliente en su pact y se verifica que el proveedor genere las respuestas esperadas</a:t>
            </a:r>
          </a:p>
        </p:txBody>
      </p:sp>
      <p:pic>
        <p:nvPicPr>
          <p:cNvPr id="4" name="Imagen 3">
            <a:extLst>
              <a:ext uri="{FF2B5EF4-FFF2-40B4-BE49-F238E27FC236}">
                <a16:creationId xmlns:a16="http://schemas.microsoft.com/office/drawing/2014/main" id="{361A154D-FFD7-BD4C-AB24-59CDB3FE2067}"/>
              </a:ext>
            </a:extLst>
          </p:cNvPr>
          <p:cNvPicPr>
            <a:picLocks noChangeAspect="1"/>
          </p:cNvPicPr>
          <p:nvPr/>
        </p:nvPicPr>
        <p:blipFill>
          <a:blip r:embed="rId2"/>
          <a:stretch>
            <a:fillRect/>
          </a:stretch>
        </p:blipFill>
        <p:spPr>
          <a:xfrm>
            <a:off x="1157324" y="2794000"/>
            <a:ext cx="10579100" cy="3517900"/>
          </a:xfrm>
          <a:prstGeom prst="rect">
            <a:avLst/>
          </a:prstGeom>
        </p:spPr>
      </p:pic>
    </p:spTree>
    <p:extLst>
      <p:ext uri="{BB962C8B-B14F-4D97-AF65-F5344CB8AC3E}">
        <p14:creationId xmlns:p14="http://schemas.microsoft.com/office/powerpoint/2010/main" val="1730447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963E9D-79D5-D446-8561-27516A4965EB}"/>
              </a:ext>
            </a:extLst>
          </p:cNvPr>
          <p:cNvSpPr>
            <a:spLocks noGrp="1"/>
          </p:cNvSpPr>
          <p:nvPr>
            <p:ph type="title"/>
          </p:nvPr>
        </p:nvSpPr>
        <p:spPr/>
        <p:txBody>
          <a:bodyPr/>
          <a:lstStyle/>
          <a:p>
            <a:r>
              <a:rPr lang="es-419" dirty="0"/>
              <a:t>Definir el Pact en el cliente</a:t>
            </a:r>
          </a:p>
        </p:txBody>
      </p:sp>
      <p:sp>
        <p:nvSpPr>
          <p:cNvPr id="3" name="Marcador de contenido 2">
            <a:extLst>
              <a:ext uri="{FF2B5EF4-FFF2-40B4-BE49-F238E27FC236}">
                <a16:creationId xmlns:a16="http://schemas.microsoft.com/office/drawing/2014/main" id="{360CF7E8-6345-2E44-B8BA-F672D75B8919}"/>
              </a:ext>
            </a:extLst>
          </p:cNvPr>
          <p:cNvSpPr>
            <a:spLocks noGrp="1"/>
          </p:cNvSpPr>
          <p:nvPr>
            <p:ph idx="1"/>
          </p:nvPr>
        </p:nvSpPr>
        <p:spPr/>
        <p:txBody>
          <a:bodyPr>
            <a:normAutofit fontScale="92500" lnSpcReduction="20000"/>
          </a:bodyPr>
          <a:lstStyle/>
          <a:p>
            <a:r>
              <a:rPr lang="es-419" dirty="0"/>
              <a:t>En el cliente:</a:t>
            </a:r>
          </a:p>
          <a:p>
            <a:pPr lvl="1"/>
            <a:r>
              <a:rPr lang="es-419" dirty="0"/>
              <a:t>Agregar la siguiente dependencia con scope de test:</a:t>
            </a:r>
          </a:p>
          <a:p>
            <a:pPr marL="914400" lvl="2" indent="0">
              <a:buNone/>
            </a:pPr>
            <a:r>
              <a:rPr lang="es-419" dirty="0"/>
              <a:t>&lt;groupId&gt;au.com.dius&lt;/groupId&gt;</a:t>
            </a:r>
          </a:p>
          <a:p>
            <a:pPr marL="914400" lvl="2" indent="0">
              <a:buNone/>
            </a:pPr>
            <a:r>
              <a:rPr lang="es-419" dirty="0"/>
              <a:t>&lt;artifactId&gt;pact-jvm-consumer-java8_2.12&lt;/artifactId&gt;</a:t>
            </a:r>
          </a:p>
          <a:p>
            <a:pPr marL="914400" lvl="2" indent="0">
              <a:buNone/>
            </a:pPr>
            <a:r>
              <a:rPr lang="es-419" dirty="0"/>
              <a:t>&lt;version&gt;3.6.12&lt;/version&gt;</a:t>
            </a:r>
          </a:p>
          <a:p>
            <a:pPr lvl="1"/>
            <a:r>
              <a:rPr lang="es-419" dirty="0"/>
              <a:t>Definir la siguiente regla en el test:</a:t>
            </a:r>
          </a:p>
          <a:p>
            <a:pPr lvl="2"/>
            <a:r>
              <a:rPr lang="es-419" dirty="0"/>
              <a:t>@Rule public PactProviderRuleMk2 provider = new PactProviderRuleMk2(”PROVIDER", "localhost", 8089, this);</a:t>
            </a:r>
          </a:p>
          <a:p>
            <a:pPr lvl="1"/>
            <a:r>
              <a:rPr lang="es-419" dirty="0"/>
              <a:t>Definir la interacción con el DSL:</a:t>
            </a:r>
          </a:p>
          <a:p>
            <a:pPr lvl="2"/>
            <a:r>
              <a:rPr lang="es-419" dirty="0"/>
              <a:t>@Pact(consumer = ”CONSUMER") </a:t>
            </a:r>
            <a:br>
              <a:rPr lang="es-419" dirty="0"/>
            </a:br>
            <a:r>
              <a:rPr lang="es-419" dirty="0"/>
              <a:t>public RequestResponsePact successfulGetInteraction(PactDslWithProvider provider) </a:t>
            </a:r>
          </a:p>
          <a:p>
            <a:pPr lvl="1"/>
            <a:r>
              <a:rPr lang="es-419" dirty="0"/>
              <a:t>Validar que el cliente sea capaz de procesar la respuesta:</a:t>
            </a:r>
          </a:p>
          <a:p>
            <a:pPr lvl="2"/>
            <a:r>
              <a:rPr lang="es-419" dirty="0"/>
              <a:t>@Test</a:t>
            </a:r>
          </a:p>
          <a:p>
            <a:pPr marL="914400" lvl="2" indent="0">
              <a:buNone/>
            </a:pPr>
            <a:r>
              <a:rPr lang="es-419" dirty="0"/>
              <a:t>     @PactVerification(value = ”PROVIDER", fragment = “successfulGetInteraction")</a:t>
            </a:r>
          </a:p>
          <a:p>
            <a:pPr lvl="1"/>
            <a:r>
              <a:rPr lang="es-419" dirty="0"/>
              <a:t>Los pacts se generan en target/pacts</a:t>
            </a:r>
          </a:p>
          <a:p>
            <a:pPr lvl="2"/>
            <a:endParaRPr lang="es-419" dirty="0"/>
          </a:p>
          <a:p>
            <a:pPr lvl="2"/>
            <a:endParaRPr lang="es-419" dirty="0"/>
          </a:p>
          <a:p>
            <a:pPr lvl="2"/>
            <a:endParaRPr lang="es-419" dirty="0"/>
          </a:p>
          <a:p>
            <a:pPr lvl="2"/>
            <a:endParaRPr lang="es-419" dirty="0"/>
          </a:p>
        </p:txBody>
      </p:sp>
    </p:spTree>
    <p:extLst>
      <p:ext uri="{BB962C8B-B14F-4D97-AF65-F5344CB8AC3E}">
        <p14:creationId xmlns:p14="http://schemas.microsoft.com/office/powerpoint/2010/main" val="9231129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003F51-360A-AA44-A9A7-9E58161C4781}"/>
              </a:ext>
            </a:extLst>
          </p:cNvPr>
          <p:cNvSpPr>
            <a:spLocks noGrp="1"/>
          </p:cNvSpPr>
          <p:nvPr>
            <p:ph type="title"/>
          </p:nvPr>
        </p:nvSpPr>
        <p:spPr/>
        <p:txBody>
          <a:bodyPr/>
          <a:lstStyle/>
          <a:p>
            <a:r>
              <a:rPr lang="es-419" dirty="0"/>
              <a:t>Validar Pact en el proveedor</a:t>
            </a:r>
          </a:p>
        </p:txBody>
      </p:sp>
      <p:sp>
        <p:nvSpPr>
          <p:cNvPr id="3" name="Marcador de contenido 2">
            <a:extLst>
              <a:ext uri="{FF2B5EF4-FFF2-40B4-BE49-F238E27FC236}">
                <a16:creationId xmlns:a16="http://schemas.microsoft.com/office/drawing/2014/main" id="{DCB9552E-98C5-D041-952F-1012F1B83627}"/>
              </a:ext>
            </a:extLst>
          </p:cNvPr>
          <p:cNvSpPr>
            <a:spLocks noGrp="1"/>
          </p:cNvSpPr>
          <p:nvPr>
            <p:ph idx="1"/>
          </p:nvPr>
        </p:nvSpPr>
        <p:spPr/>
        <p:txBody>
          <a:bodyPr>
            <a:normAutofit fontScale="85000" lnSpcReduction="20000"/>
          </a:bodyPr>
          <a:lstStyle/>
          <a:p>
            <a:r>
              <a:rPr lang="es-419" dirty="0"/>
              <a:t>En el proveedor:</a:t>
            </a:r>
          </a:p>
          <a:p>
            <a:pPr lvl="1"/>
            <a:r>
              <a:rPr lang="es-419" dirty="0"/>
              <a:t>Agregar la siguiente dependencia con scope de test:</a:t>
            </a:r>
          </a:p>
          <a:p>
            <a:pPr marL="914400" lvl="2" indent="0">
              <a:buNone/>
            </a:pPr>
            <a:r>
              <a:rPr lang="es-419" dirty="0"/>
              <a:t>&lt;groupId&gt;au.com.dius&lt;/groupId&gt;</a:t>
            </a:r>
          </a:p>
          <a:p>
            <a:pPr marL="914400" lvl="2" indent="0">
              <a:buNone/>
            </a:pPr>
            <a:r>
              <a:rPr lang="es-419" dirty="0"/>
              <a:t>&lt;artifactId&gt;pact-jvm-provider-junit_2.12&lt;/artifactId&gt;</a:t>
            </a:r>
          </a:p>
          <a:p>
            <a:pPr marL="914400" lvl="2" indent="0">
              <a:buNone/>
            </a:pPr>
            <a:r>
              <a:rPr lang="es-419" dirty="0"/>
              <a:t>&lt;version&gt;3.6.12&lt;/version&gt;</a:t>
            </a:r>
          </a:p>
          <a:p>
            <a:pPr lvl="1"/>
            <a:r>
              <a:rPr lang="es-419" dirty="0"/>
              <a:t>Definir las siguientes configuraciones usando annotaciones en la clase de prueba</a:t>
            </a:r>
          </a:p>
          <a:p>
            <a:pPr marL="914400" lvl="2" indent="0">
              <a:buNone/>
            </a:pPr>
            <a:r>
              <a:rPr lang="es-419" dirty="0"/>
              <a:t>@Provider(”PROVIDER")</a:t>
            </a:r>
          </a:p>
          <a:p>
            <a:pPr marL="914400" lvl="2" indent="0">
              <a:buNone/>
            </a:pPr>
            <a:r>
              <a:rPr lang="es-419" dirty="0"/>
              <a:t>@Consumer(”CONSUMER")</a:t>
            </a:r>
          </a:p>
          <a:p>
            <a:pPr marL="914400" lvl="2" indent="0">
              <a:buNone/>
            </a:pPr>
            <a:r>
              <a:rPr lang="es-419" dirty="0"/>
              <a:t>@RunWith(SpringRestPactRunner.class)</a:t>
            </a:r>
          </a:p>
          <a:p>
            <a:pPr marL="914400" lvl="2" indent="0">
              <a:buNone/>
            </a:pPr>
            <a:r>
              <a:rPr lang="es-419" dirty="0"/>
              <a:t>@PactFolder("src/test/resources/pacts")</a:t>
            </a:r>
            <a:br>
              <a:rPr lang="es-419" dirty="0"/>
            </a:br>
            <a:r>
              <a:rPr lang="es-419" dirty="0"/>
              <a:t>@EnableAutoConfiguration</a:t>
            </a:r>
            <a:br>
              <a:rPr lang="es-419" dirty="0"/>
            </a:br>
            <a:r>
              <a:rPr lang="es-419" dirty="0"/>
              <a:t>@SpringBootTest(webEnvironment = RANDOM_PORT, classes = SmartTenderRestController.class)</a:t>
            </a:r>
          </a:p>
          <a:p>
            <a:pPr lvl="1"/>
            <a:r>
              <a:rPr lang="es-419" dirty="0"/>
              <a:t>Configurar el TestTarget de la prueba como SpringBootHttpTarget :</a:t>
            </a:r>
          </a:p>
          <a:p>
            <a:pPr lvl="2"/>
            <a:r>
              <a:rPr lang="es-419" dirty="0"/>
              <a:t>@TestTarget public final SpringBootHttpTarget target = new SpringBootHttpTarget();</a:t>
            </a:r>
          </a:p>
          <a:p>
            <a:pPr lvl="1"/>
            <a:r>
              <a:rPr lang="es-419" dirty="0"/>
              <a:t>Definir los casos de prueba para cada escenario</a:t>
            </a:r>
          </a:p>
          <a:p>
            <a:pPr lvl="2"/>
            <a:r>
              <a:rPr lang="es-419" dirty="0"/>
              <a:t>@State("success")</a:t>
            </a:r>
          </a:p>
          <a:p>
            <a:pPr marL="914400" lvl="2" indent="0">
              <a:buNone/>
            </a:pPr>
            <a:r>
              <a:rPr lang="es-419" dirty="0"/>
              <a:t>     public void shouldComplySmartTenderMessageFoundProducerPact() throws IOException {</a:t>
            </a:r>
          </a:p>
          <a:p>
            <a:pPr lvl="2"/>
            <a:endParaRPr lang="es-419" dirty="0"/>
          </a:p>
          <a:p>
            <a:pPr lvl="2"/>
            <a:endParaRPr lang="es-419" dirty="0"/>
          </a:p>
          <a:p>
            <a:pPr lvl="2"/>
            <a:endParaRPr lang="es-419" dirty="0"/>
          </a:p>
          <a:p>
            <a:pPr lvl="2"/>
            <a:endParaRPr lang="es-419" dirty="0"/>
          </a:p>
          <a:p>
            <a:pPr lvl="2"/>
            <a:endParaRPr lang="es-419" dirty="0"/>
          </a:p>
          <a:p>
            <a:pPr lvl="2"/>
            <a:endParaRPr lang="es-419" dirty="0"/>
          </a:p>
          <a:p>
            <a:endParaRPr lang="es-419" dirty="0"/>
          </a:p>
        </p:txBody>
      </p:sp>
    </p:spTree>
    <p:extLst>
      <p:ext uri="{BB962C8B-B14F-4D97-AF65-F5344CB8AC3E}">
        <p14:creationId xmlns:p14="http://schemas.microsoft.com/office/powerpoint/2010/main" val="38939863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410F8-F16C-E944-BA46-9693090F93D8}"/>
              </a:ext>
            </a:extLst>
          </p:cNvPr>
          <p:cNvSpPr>
            <a:spLocks noGrp="1"/>
          </p:cNvSpPr>
          <p:nvPr>
            <p:ph type="title"/>
          </p:nvPr>
        </p:nvSpPr>
        <p:spPr/>
        <p:txBody>
          <a:bodyPr/>
          <a:lstStyle/>
          <a:p>
            <a:r>
              <a:rPr lang="es-419" dirty="0"/>
              <a:t>End to End (E2E) Testing</a:t>
            </a:r>
          </a:p>
        </p:txBody>
      </p:sp>
      <p:sp>
        <p:nvSpPr>
          <p:cNvPr id="3" name="Marcador de contenido 2">
            <a:extLst>
              <a:ext uri="{FF2B5EF4-FFF2-40B4-BE49-F238E27FC236}">
                <a16:creationId xmlns:a16="http://schemas.microsoft.com/office/drawing/2014/main" id="{5C4199B4-F308-944F-B827-54350AD68333}"/>
              </a:ext>
            </a:extLst>
          </p:cNvPr>
          <p:cNvSpPr>
            <a:spLocks noGrp="1"/>
          </p:cNvSpPr>
          <p:nvPr>
            <p:ph idx="1"/>
          </p:nvPr>
        </p:nvSpPr>
        <p:spPr/>
        <p:txBody>
          <a:bodyPr/>
          <a:lstStyle/>
          <a:p>
            <a:r>
              <a:rPr lang="es-419" dirty="0"/>
              <a:t>Verifican que el sistema como un todo cumpla con la funcionalidad</a:t>
            </a:r>
          </a:p>
          <a:p>
            <a:r>
              <a:rPr lang="es-419" dirty="0"/>
              <a:t>El sistema es tratado como una caja negra</a:t>
            </a:r>
          </a:p>
          <a:p>
            <a:r>
              <a:rPr lang="es-419" dirty="0"/>
              <a:t>Manipulamos el sistema con su interfaz pública</a:t>
            </a:r>
          </a:p>
          <a:p>
            <a:r>
              <a:rPr lang="es-419" dirty="0"/>
              <a:t>Confirmación final de que todo esta bien integrado</a:t>
            </a:r>
          </a:p>
          <a:p>
            <a:r>
              <a:rPr lang="es-419" dirty="0"/>
              <a:t>Se ejecutan ya con la aplicación desplegada y corriendo</a:t>
            </a:r>
          </a:p>
        </p:txBody>
      </p:sp>
    </p:spTree>
    <p:extLst>
      <p:ext uri="{BB962C8B-B14F-4D97-AF65-F5344CB8AC3E}">
        <p14:creationId xmlns:p14="http://schemas.microsoft.com/office/powerpoint/2010/main" val="36745479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46BB2-1F08-1C47-A90D-B27D3C3D08D7}"/>
              </a:ext>
            </a:extLst>
          </p:cNvPr>
          <p:cNvSpPr>
            <a:spLocks noGrp="1"/>
          </p:cNvSpPr>
          <p:nvPr>
            <p:ph type="title"/>
          </p:nvPr>
        </p:nvSpPr>
        <p:spPr/>
        <p:txBody>
          <a:bodyPr/>
          <a:lstStyle/>
          <a:p>
            <a:r>
              <a:rPr lang="es-419" dirty="0"/>
              <a:t>Recomendaciones E2E Testing</a:t>
            </a:r>
          </a:p>
        </p:txBody>
      </p:sp>
      <p:sp>
        <p:nvSpPr>
          <p:cNvPr id="3" name="Marcador de contenido 2">
            <a:extLst>
              <a:ext uri="{FF2B5EF4-FFF2-40B4-BE49-F238E27FC236}">
                <a16:creationId xmlns:a16="http://schemas.microsoft.com/office/drawing/2014/main" id="{FEC41128-1234-5444-8C47-F198265DC6DD}"/>
              </a:ext>
            </a:extLst>
          </p:cNvPr>
          <p:cNvSpPr>
            <a:spLocks noGrp="1"/>
          </p:cNvSpPr>
          <p:nvPr>
            <p:ph idx="1"/>
          </p:nvPr>
        </p:nvSpPr>
        <p:spPr/>
        <p:txBody>
          <a:bodyPr/>
          <a:lstStyle/>
          <a:p>
            <a:r>
              <a:rPr lang="es-419" dirty="0"/>
              <a:t>Escribir la menor cantidad de E2E tests posible (son caros)</a:t>
            </a:r>
          </a:p>
          <a:p>
            <a:r>
              <a:rPr lang="es-419" dirty="0"/>
              <a:t>Enfocalos en personas y flujos de usuario</a:t>
            </a:r>
          </a:p>
          <a:p>
            <a:r>
              <a:rPr lang="es-419" dirty="0"/>
              <a:t>Decide bien tus entradas y salidas</a:t>
            </a:r>
          </a:p>
          <a:p>
            <a:r>
              <a:rPr lang="es-419" dirty="0"/>
              <a:t>Controla al 100% el ambiente de pruebas</a:t>
            </a:r>
          </a:p>
          <a:p>
            <a:pPr lvl="1"/>
            <a:r>
              <a:rPr lang="es-419" dirty="0"/>
              <a:t>Busca la repetibilidad creando ambientes bajo demanda</a:t>
            </a:r>
          </a:p>
          <a:p>
            <a:pPr lvl="1"/>
            <a:r>
              <a:rPr lang="es-419" dirty="0"/>
              <a:t>Las pruebas deben ser independiente de los datos</a:t>
            </a:r>
          </a:p>
          <a:p>
            <a:endParaRPr lang="es-419" dirty="0"/>
          </a:p>
          <a:p>
            <a:pPr marL="0" indent="0">
              <a:buNone/>
            </a:pPr>
            <a:endParaRPr lang="es-419" dirty="0"/>
          </a:p>
        </p:txBody>
      </p:sp>
    </p:spTree>
    <p:extLst>
      <p:ext uri="{BB962C8B-B14F-4D97-AF65-F5344CB8AC3E}">
        <p14:creationId xmlns:p14="http://schemas.microsoft.com/office/powerpoint/2010/main" val="42531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EDB21-8107-9A4A-A519-0122E33A50A4}"/>
              </a:ext>
            </a:extLst>
          </p:cNvPr>
          <p:cNvSpPr>
            <a:spLocks noGrp="1"/>
          </p:cNvSpPr>
          <p:nvPr>
            <p:ph type="title"/>
          </p:nvPr>
        </p:nvSpPr>
        <p:spPr/>
        <p:txBody>
          <a:bodyPr/>
          <a:lstStyle/>
          <a:p>
            <a:r>
              <a:rPr lang="es-419" dirty="0"/>
              <a:t>Ejercicio E2E</a:t>
            </a:r>
          </a:p>
        </p:txBody>
      </p:sp>
      <p:sp>
        <p:nvSpPr>
          <p:cNvPr id="3" name="Marcador de contenido 2">
            <a:extLst>
              <a:ext uri="{FF2B5EF4-FFF2-40B4-BE49-F238E27FC236}">
                <a16:creationId xmlns:a16="http://schemas.microsoft.com/office/drawing/2014/main" id="{0608DD0E-BDBB-0146-8AB9-58743D60E8B4}"/>
              </a:ext>
            </a:extLst>
          </p:cNvPr>
          <p:cNvSpPr>
            <a:spLocks noGrp="1"/>
          </p:cNvSpPr>
          <p:nvPr>
            <p:ph idx="1"/>
          </p:nvPr>
        </p:nvSpPr>
        <p:spPr/>
        <p:txBody>
          <a:bodyPr/>
          <a:lstStyle/>
          <a:p>
            <a:r>
              <a:rPr lang="es-419" dirty="0"/>
              <a:t>Escribe una prueba E2E</a:t>
            </a:r>
          </a:p>
        </p:txBody>
      </p:sp>
    </p:spTree>
    <p:extLst>
      <p:ext uri="{BB962C8B-B14F-4D97-AF65-F5344CB8AC3E}">
        <p14:creationId xmlns:p14="http://schemas.microsoft.com/office/powerpoint/2010/main" val="36735721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610D1-08A1-8444-BE72-82DEBCCB6BB6}"/>
              </a:ext>
            </a:extLst>
          </p:cNvPr>
          <p:cNvSpPr>
            <a:spLocks noGrp="1"/>
          </p:cNvSpPr>
          <p:nvPr>
            <p:ph type="title"/>
          </p:nvPr>
        </p:nvSpPr>
        <p:spPr/>
        <p:txBody>
          <a:bodyPr/>
          <a:lstStyle/>
          <a:p>
            <a:r>
              <a:rPr lang="es-419" dirty="0"/>
              <a:t>Ejercicio Individual</a:t>
            </a:r>
          </a:p>
        </p:txBody>
      </p:sp>
      <p:sp>
        <p:nvSpPr>
          <p:cNvPr id="3" name="Marcador de contenido 2">
            <a:extLst>
              <a:ext uri="{FF2B5EF4-FFF2-40B4-BE49-F238E27FC236}">
                <a16:creationId xmlns:a16="http://schemas.microsoft.com/office/drawing/2014/main" id="{C97B1824-BCCC-FA4F-8C1F-BE030F353A41}"/>
              </a:ext>
            </a:extLst>
          </p:cNvPr>
          <p:cNvSpPr>
            <a:spLocks noGrp="1"/>
          </p:cNvSpPr>
          <p:nvPr>
            <p:ph idx="1"/>
          </p:nvPr>
        </p:nvSpPr>
        <p:spPr/>
        <p:txBody>
          <a:bodyPr/>
          <a:lstStyle/>
          <a:p>
            <a:r>
              <a:rPr lang="es-419" dirty="0"/>
              <a:t>Agregar todas las pruebas para el microservicio</a:t>
            </a:r>
          </a:p>
          <a:p>
            <a:pPr lvl="1"/>
            <a:r>
              <a:rPr lang="es-419" dirty="0"/>
              <a:t>Unit Testing</a:t>
            </a:r>
          </a:p>
          <a:p>
            <a:pPr lvl="1"/>
            <a:r>
              <a:rPr lang="es-419" dirty="0"/>
              <a:t>Integration Testing</a:t>
            </a:r>
          </a:p>
          <a:p>
            <a:pPr lvl="1"/>
            <a:r>
              <a:rPr lang="es-419" dirty="0"/>
              <a:t>Component Testing</a:t>
            </a:r>
          </a:p>
          <a:p>
            <a:pPr lvl="1"/>
            <a:r>
              <a:rPr lang="es-419" dirty="0"/>
              <a:t>Contract Testing</a:t>
            </a:r>
          </a:p>
          <a:p>
            <a:pPr lvl="1"/>
            <a:r>
              <a:rPr lang="es-419" dirty="0"/>
              <a:t>E2E Testing</a:t>
            </a:r>
          </a:p>
        </p:txBody>
      </p:sp>
    </p:spTree>
    <p:extLst>
      <p:ext uri="{BB962C8B-B14F-4D97-AF65-F5344CB8AC3E}">
        <p14:creationId xmlns:p14="http://schemas.microsoft.com/office/powerpoint/2010/main" val="33498930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F2638BD-3B62-304B-9A61-90F992352DBD}"/>
              </a:ext>
            </a:extLst>
          </p:cNvPr>
          <p:cNvSpPr>
            <a:spLocks noGrp="1"/>
          </p:cNvSpPr>
          <p:nvPr>
            <p:ph type="title"/>
          </p:nvPr>
        </p:nvSpPr>
        <p:spPr/>
        <p:txBody>
          <a:bodyPr/>
          <a:lstStyle/>
          <a:p>
            <a:r>
              <a:rPr lang="es-419" dirty="0"/>
              <a:t>Administrando la Configuración con Spring Cloud Config Server</a:t>
            </a:r>
          </a:p>
        </p:txBody>
      </p:sp>
      <p:sp>
        <p:nvSpPr>
          <p:cNvPr id="5" name="Marcador de texto 4">
            <a:extLst>
              <a:ext uri="{FF2B5EF4-FFF2-40B4-BE49-F238E27FC236}">
                <a16:creationId xmlns:a16="http://schemas.microsoft.com/office/drawing/2014/main" id="{8B8DD4C4-7DA8-5E43-9AD3-FA21A1A425DB}"/>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39719555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68EDA60-8ED7-0943-9F27-C9341F6AA9AB}"/>
              </a:ext>
            </a:extLst>
          </p:cNvPr>
          <p:cNvSpPr>
            <a:spLocks noGrp="1"/>
          </p:cNvSpPr>
          <p:nvPr>
            <p:ph type="title"/>
          </p:nvPr>
        </p:nvSpPr>
        <p:spPr/>
        <p:txBody>
          <a:bodyPr/>
          <a:lstStyle/>
          <a:p>
            <a:r>
              <a:rPr lang="es-419" dirty="0"/>
              <a:t>Donde poner la configuración?</a:t>
            </a:r>
          </a:p>
        </p:txBody>
      </p:sp>
      <p:sp>
        <p:nvSpPr>
          <p:cNvPr id="5" name="Marcador de contenido 4">
            <a:extLst>
              <a:ext uri="{FF2B5EF4-FFF2-40B4-BE49-F238E27FC236}">
                <a16:creationId xmlns:a16="http://schemas.microsoft.com/office/drawing/2014/main" id="{7EFE0F23-D1CC-1A40-A126-BCC10D35A776}"/>
              </a:ext>
            </a:extLst>
          </p:cNvPr>
          <p:cNvSpPr>
            <a:spLocks noGrp="1"/>
          </p:cNvSpPr>
          <p:nvPr>
            <p:ph idx="1"/>
          </p:nvPr>
        </p:nvSpPr>
        <p:spPr/>
        <p:txBody>
          <a:bodyPr/>
          <a:lstStyle/>
          <a:p>
            <a:r>
              <a:rPr lang="es-419" dirty="0"/>
              <a:t>Hardcodear la config en las clases donde se usa</a:t>
            </a:r>
          </a:p>
          <a:p>
            <a:r>
              <a:rPr lang="es-419" dirty="0"/>
              <a:t>Tener una sola clase con toda la configuración</a:t>
            </a:r>
          </a:p>
          <a:p>
            <a:r>
              <a:rPr lang="es-419" dirty="0"/>
              <a:t>Usar archivos properties o yml</a:t>
            </a:r>
          </a:p>
          <a:p>
            <a:r>
              <a:rPr lang="es-419" dirty="0"/>
              <a:t>Externalizar la configuración</a:t>
            </a:r>
          </a:p>
          <a:p>
            <a:endParaRPr lang="es-419" dirty="0"/>
          </a:p>
        </p:txBody>
      </p:sp>
    </p:spTree>
    <p:extLst>
      <p:ext uri="{BB962C8B-B14F-4D97-AF65-F5344CB8AC3E}">
        <p14:creationId xmlns:p14="http://schemas.microsoft.com/office/powerpoint/2010/main" val="101662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08B009-4153-E945-9090-2412E2186090}"/>
              </a:ext>
            </a:extLst>
          </p:cNvPr>
          <p:cNvSpPr>
            <a:spLocks noGrp="1"/>
          </p:cNvSpPr>
          <p:nvPr>
            <p:ph idx="1"/>
          </p:nvPr>
        </p:nvSpPr>
        <p:spPr/>
        <p:txBody>
          <a:bodyPr/>
          <a:lstStyle/>
          <a:p>
            <a:r>
              <a:rPr lang="es-419" dirty="0"/>
              <a:t>Requerimientos = requerimientos funcionales (problema de dominio) + requerimientos no funcionales (arquitectura)</a:t>
            </a:r>
          </a:p>
          <a:p>
            <a:endParaRPr lang="es-419" dirty="0"/>
          </a:p>
          <a:p>
            <a:r>
              <a:rPr lang="es-419" dirty="0"/>
              <a:t>Requerimientos no funcionales (-ilidades):</a:t>
            </a:r>
          </a:p>
          <a:p>
            <a:pPr lvl="1"/>
            <a:r>
              <a:rPr lang="es-419" dirty="0"/>
              <a:t>Mantenibilidad</a:t>
            </a:r>
          </a:p>
          <a:p>
            <a:pPr lvl="1"/>
            <a:r>
              <a:rPr lang="es-419" dirty="0"/>
              <a:t>Testeabilidad</a:t>
            </a:r>
          </a:p>
          <a:p>
            <a:pPr lvl="1"/>
            <a:r>
              <a:rPr lang="es-419" dirty="0"/>
              <a:t>Despliegabilidad</a:t>
            </a:r>
          </a:p>
          <a:p>
            <a:pPr lvl="1"/>
            <a:r>
              <a:rPr lang="es-419" dirty="0"/>
              <a:t>Confiabilidad</a:t>
            </a:r>
          </a:p>
          <a:p>
            <a:pPr lvl="1"/>
            <a:r>
              <a:rPr lang="es-419" dirty="0"/>
              <a:t>Escalabilidad</a:t>
            </a:r>
          </a:p>
          <a:p>
            <a:pPr lvl="1"/>
            <a:r>
              <a:rPr lang="es-419" dirty="0"/>
              <a:t>Seguridad</a:t>
            </a:r>
          </a:p>
        </p:txBody>
      </p:sp>
      <p:sp>
        <p:nvSpPr>
          <p:cNvPr id="4" name="Título 1">
            <a:extLst>
              <a:ext uri="{FF2B5EF4-FFF2-40B4-BE49-F238E27FC236}">
                <a16:creationId xmlns:a16="http://schemas.microsoft.com/office/drawing/2014/main" id="{D275FDC5-4424-AA4E-ADEC-71B37B816B7A}"/>
              </a:ext>
            </a:extLst>
          </p:cNvPr>
          <p:cNvSpPr>
            <a:spLocks noGrp="1"/>
          </p:cNvSpPr>
          <p:nvPr>
            <p:ph type="title"/>
          </p:nvPr>
        </p:nvSpPr>
        <p:spPr/>
        <p:txBody>
          <a:bodyPr/>
          <a:lstStyle/>
          <a:p>
            <a:r>
              <a:rPr lang="es-419" dirty="0"/>
              <a:t>El rol de la arquitectura</a:t>
            </a:r>
          </a:p>
        </p:txBody>
      </p:sp>
    </p:spTree>
    <p:extLst>
      <p:ext uri="{BB962C8B-B14F-4D97-AF65-F5344CB8AC3E}">
        <p14:creationId xmlns:p14="http://schemas.microsoft.com/office/powerpoint/2010/main" val="16822619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3A584-C45E-8447-A9DA-D13169AB8AB7}"/>
              </a:ext>
            </a:extLst>
          </p:cNvPr>
          <p:cNvSpPr>
            <a:spLocks noGrp="1"/>
          </p:cNvSpPr>
          <p:nvPr>
            <p:ph type="title"/>
          </p:nvPr>
        </p:nvSpPr>
        <p:spPr/>
        <p:txBody>
          <a:bodyPr/>
          <a:lstStyle/>
          <a:p>
            <a:r>
              <a:rPr lang="es-419" dirty="0"/>
              <a:t>Principios</a:t>
            </a:r>
          </a:p>
        </p:txBody>
      </p:sp>
      <p:sp>
        <p:nvSpPr>
          <p:cNvPr id="3" name="Marcador de contenido 2">
            <a:extLst>
              <a:ext uri="{FF2B5EF4-FFF2-40B4-BE49-F238E27FC236}">
                <a16:creationId xmlns:a16="http://schemas.microsoft.com/office/drawing/2014/main" id="{BF77FA15-18F7-FD4B-A00A-63EF7B7947F5}"/>
              </a:ext>
            </a:extLst>
          </p:cNvPr>
          <p:cNvSpPr>
            <a:spLocks noGrp="1"/>
          </p:cNvSpPr>
          <p:nvPr>
            <p:ph idx="1"/>
          </p:nvPr>
        </p:nvSpPr>
        <p:spPr/>
        <p:txBody>
          <a:bodyPr/>
          <a:lstStyle/>
          <a:p>
            <a:r>
              <a:rPr lang="es-419" dirty="0"/>
              <a:t>Segregación</a:t>
            </a:r>
          </a:p>
          <a:p>
            <a:pPr lvl="1"/>
            <a:r>
              <a:rPr lang="es-419" dirty="0"/>
              <a:t>Separar el código de la aplicación de su configuración</a:t>
            </a:r>
          </a:p>
          <a:p>
            <a:r>
              <a:rPr lang="es-419" dirty="0"/>
              <a:t>Abstraer</a:t>
            </a:r>
          </a:p>
          <a:p>
            <a:pPr lvl="1"/>
            <a:r>
              <a:rPr lang="es-419" dirty="0"/>
              <a:t>Abstrar la manera en que accedemos a la configuración de manera que sea sencillo y transparente para la aplicación</a:t>
            </a:r>
          </a:p>
          <a:p>
            <a:r>
              <a:rPr lang="es-419" dirty="0"/>
              <a:t>Centralizado</a:t>
            </a:r>
          </a:p>
          <a:p>
            <a:pPr lvl="1"/>
            <a:r>
              <a:rPr lang="es-419" dirty="0"/>
              <a:t>Podemos tener cientos de instancias de microservicios, tener su configuración centralizada facilita las cosas</a:t>
            </a:r>
          </a:p>
          <a:p>
            <a:r>
              <a:rPr lang="es-419" dirty="0"/>
              <a:t>Robusto</a:t>
            </a:r>
          </a:p>
          <a:p>
            <a:pPr lvl="1"/>
            <a:r>
              <a:rPr lang="es-419" dirty="0"/>
              <a:t>Nuestras aplicaciones dependen de su configuración, esta debe de estar HA</a:t>
            </a:r>
          </a:p>
        </p:txBody>
      </p:sp>
    </p:spTree>
    <p:extLst>
      <p:ext uri="{BB962C8B-B14F-4D97-AF65-F5344CB8AC3E}">
        <p14:creationId xmlns:p14="http://schemas.microsoft.com/office/powerpoint/2010/main" val="36712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F46A4-558D-274C-8AAD-1D920794ADD5}"/>
              </a:ext>
            </a:extLst>
          </p:cNvPr>
          <p:cNvSpPr>
            <a:spLocks noGrp="1"/>
          </p:cNvSpPr>
          <p:nvPr>
            <p:ph type="title"/>
          </p:nvPr>
        </p:nvSpPr>
        <p:spPr/>
        <p:txBody>
          <a:bodyPr/>
          <a:lstStyle/>
          <a:p>
            <a:r>
              <a:rPr lang="es-419" dirty="0"/>
              <a:t>Principios</a:t>
            </a:r>
          </a:p>
        </p:txBody>
      </p:sp>
      <p:sp>
        <p:nvSpPr>
          <p:cNvPr id="3" name="Marcador de contenido 2">
            <a:extLst>
              <a:ext uri="{FF2B5EF4-FFF2-40B4-BE49-F238E27FC236}">
                <a16:creationId xmlns:a16="http://schemas.microsoft.com/office/drawing/2014/main" id="{B2C5D536-C7B9-DA4F-9CDD-A473DA5AA737}"/>
              </a:ext>
            </a:extLst>
          </p:cNvPr>
          <p:cNvSpPr>
            <a:spLocks noGrp="1"/>
          </p:cNvSpPr>
          <p:nvPr>
            <p:ph idx="1"/>
          </p:nvPr>
        </p:nvSpPr>
        <p:spPr/>
        <p:txBody>
          <a:bodyPr/>
          <a:lstStyle/>
          <a:p>
            <a:r>
              <a:rPr lang="es-419" dirty="0"/>
              <a:t>La configuración debe de ser trackeada y estar bajo control de versiones</a:t>
            </a:r>
          </a:p>
        </p:txBody>
      </p:sp>
      <p:pic>
        <p:nvPicPr>
          <p:cNvPr id="4" name="Imagen 3">
            <a:extLst>
              <a:ext uri="{FF2B5EF4-FFF2-40B4-BE49-F238E27FC236}">
                <a16:creationId xmlns:a16="http://schemas.microsoft.com/office/drawing/2014/main" id="{9EF75CE1-C1D0-E547-97D1-A72D6C71BD4C}"/>
              </a:ext>
            </a:extLst>
          </p:cNvPr>
          <p:cNvPicPr>
            <a:picLocks noChangeAspect="1"/>
          </p:cNvPicPr>
          <p:nvPr/>
        </p:nvPicPr>
        <p:blipFill>
          <a:blip r:embed="rId2"/>
          <a:stretch>
            <a:fillRect/>
          </a:stretch>
        </p:blipFill>
        <p:spPr>
          <a:xfrm>
            <a:off x="2990357" y="2251678"/>
            <a:ext cx="5905068" cy="3925285"/>
          </a:xfrm>
          <a:prstGeom prst="rect">
            <a:avLst/>
          </a:prstGeom>
        </p:spPr>
      </p:pic>
    </p:spTree>
    <p:extLst>
      <p:ext uri="{BB962C8B-B14F-4D97-AF65-F5344CB8AC3E}">
        <p14:creationId xmlns:p14="http://schemas.microsoft.com/office/powerpoint/2010/main" val="606532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9F1521-BDBC-A44B-8979-6BDD8CBAC2B7}"/>
              </a:ext>
            </a:extLst>
          </p:cNvPr>
          <p:cNvSpPr>
            <a:spLocks noGrp="1"/>
          </p:cNvSpPr>
          <p:nvPr>
            <p:ph type="title"/>
          </p:nvPr>
        </p:nvSpPr>
        <p:spPr/>
        <p:txBody>
          <a:bodyPr/>
          <a:lstStyle/>
          <a:p>
            <a:r>
              <a:rPr lang="es-419" dirty="0"/>
              <a:t>Spring Cloud Configuration Server</a:t>
            </a:r>
          </a:p>
        </p:txBody>
      </p:sp>
      <p:sp>
        <p:nvSpPr>
          <p:cNvPr id="3" name="Marcador de contenido 2">
            <a:extLst>
              <a:ext uri="{FF2B5EF4-FFF2-40B4-BE49-F238E27FC236}">
                <a16:creationId xmlns:a16="http://schemas.microsoft.com/office/drawing/2014/main" id="{8E0330B7-D4BA-2B42-8799-ACDB61D1AAA3}"/>
              </a:ext>
            </a:extLst>
          </p:cNvPr>
          <p:cNvSpPr>
            <a:spLocks noGrp="1"/>
          </p:cNvSpPr>
          <p:nvPr>
            <p:ph idx="1"/>
          </p:nvPr>
        </p:nvSpPr>
        <p:spPr/>
        <p:txBody>
          <a:bodyPr>
            <a:normAutofit/>
          </a:bodyPr>
          <a:lstStyle/>
          <a:p>
            <a:r>
              <a:rPr lang="es-419" dirty="0"/>
              <a:t>Fácil de usar y configurar</a:t>
            </a:r>
          </a:p>
          <a:p>
            <a:r>
              <a:rPr lang="es-419" dirty="0"/>
              <a:t>Integración con Spring Boot -&gt; Anotaciones</a:t>
            </a:r>
          </a:p>
          <a:p>
            <a:r>
              <a:rPr lang="es-419" dirty="0"/>
              <a:t>Soporta multiples fuentes de datos</a:t>
            </a:r>
          </a:p>
          <a:p>
            <a:r>
              <a:rPr lang="es-419" dirty="0"/>
              <a:t>Integración con Git para control de versiones</a:t>
            </a:r>
          </a:p>
          <a:p>
            <a:endParaRPr lang="es-419" dirty="0"/>
          </a:p>
          <a:p>
            <a:endParaRPr lang="es-419" dirty="0"/>
          </a:p>
          <a:p>
            <a:endParaRPr lang="es-419" dirty="0"/>
          </a:p>
          <a:p>
            <a:pPr marL="0" indent="0">
              <a:buNone/>
            </a:pPr>
            <a:r>
              <a:rPr lang="es-419" dirty="0"/>
              <a:t>Alternativas: Etcd, Eureka, Consul y Zookeeper</a:t>
            </a:r>
          </a:p>
          <a:p>
            <a:endParaRPr lang="es-419" dirty="0"/>
          </a:p>
        </p:txBody>
      </p:sp>
    </p:spTree>
    <p:extLst>
      <p:ext uri="{BB962C8B-B14F-4D97-AF65-F5344CB8AC3E}">
        <p14:creationId xmlns:p14="http://schemas.microsoft.com/office/powerpoint/2010/main" val="16472647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8AFE6-2F48-A444-9368-30115D85F134}"/>
              </a:ext>
            </a:extLst>
          </p:cNvPr>
          <p:cNvSpPr>
            <a:spLocks noGrp="1"/>
          </p:cNvSpPr>
          <p:nvPr>
            <p:ph type="title"/>
          </p:nvPr>
        </p:nvSpPr>
        <p:spPr/>
        <p:txBody>
          <a:bodyPr/>
          <a:lstStyle/>
          <a:p>
            <a:r>
              <a:rPr lang="es-419" dirty="0"/>
              <a:t>Dependencias de Spring Cloud</a:t>
            </a:r>
          </a:p>
        </p:txBody>
      </p:sp>
      <p:sp>
        <p:nvSpPr>
          <p:cNvPr id="3" name="Marcador de contenido 2">
            <a:extLst>
              <a:ext uri="{FF2B5EF4-FFF2-40B4-BE49-F238E27FC236}">
                <a16:creationId xmlns:a16="http://schemas.microsoft.com/office/drawing/2014/main" id="{66C9C1D8-FB9D-0D47-851E-4374DBABAAF4}"/>
              </a:ext>
            </a:extLst>
          </p:cNvPr>
          <p:cNvSpPr>
            <a:spLocks noGrp="1"/>
          </p:cNvSpPr>
          <p:nvPr>
            <p:ph idx="1"/>
          </p:nvPr>
        </p:nvSpPr>
        <p:spPr/>
        <p:txBody>
          <a:bodyPr>
            <a:normAutofit/>
          </a:bodyPr>
          <a:lstStyle/>
          <a:p>
            <a:r>
              <a:rPr lang="es-419" dirty="0"/>
              <a:t>Release Train</a:t>
            </a:r>
          </a:p>
          <a:p>
            <a:pPr marL="0" indent="0">
              <a:buNone/>
            </a:pPr>
            <a:r>
              <a:rPr lang="es-419" sz="1300" dirty="0"/>
              <a:t>&lt;dependencyManagement&gt;</a:t>
            </a:r>
          </a:p>
          <a:p>
            <a:pPr marL="0" indent="0">
              <a:buNone/>
            </a:pPr>
            <a:r>
              <a:rPr lang="es-419" sz="1300" dirty="0"/>
              <a:t>		&lt;dependencies&gt;</a:t>
            </a:r>
          </a:p>
          <a:p>
            <a:pPr marL="0" indent="0">
              <a:buNone/>
            </a:pPr>
            <a:r>
              <a:rPr lang="es-419" sz="1300" dirty="0"/>
              <a:t>			&lt;dependency&gt;</a:t>
            </a:r>
          </a:p>
          <a:p>
            <a:pPr marL="0" indent="0">
              <a:buNone/>
            </a:pPr>
            <a:r>
              <a:rPr lang="es-419" sz="1300" dirty="0"/>
              <a:t>				&lt;groupId&gt;org.springframework.cloud&lt;/groupId&gt;</a:t>
            </a:r>
          </a:p>
          <a:p>
            <a:pPr marL="0" indent="0">
              <a:buNone/>
            </a:pPr>
            <a:r>
              <a:rPr lang="es-419" sz="1300" dirty="0"/>
              <a:t>				&lt;artifactId&gt;spring-cloud-dependencies&lt;/artifactId&gt;</a:t>
            </a:r>
          </a:p>
          <a:p>
            <a:pPr marL="0" indent="0">
              <a:buNone/>
            </a:pPr>
            <a:r>
              <a:rPr lang="es-419" sz="1300" dirty="0"/>
              <a:t>				&lt;version&gt;Greenwich.SR2&lt;/version&gt;</a:t>
            </a:r>
          </a:p>
          <a:p>
            <a:pPr marL="0" indent="0">
              <a:buNone/>
            </a:pPr>
            <a:r>
              <a:rPr lang="es-419" sz="1300" dirty="0"/>
              <a:t>				&lt;type&gt;pom&lt;/type&gt;</a:t>
            </a:r>
          </a:p>
          <a:p>
            <a:pPr marL="0" indent="0">
              <a:buNone/>
            </a:pPr>
            <a:r>
              <a:rPr lang="es-419" sz="1300" dirty="0"/>
              <a:t>				&lt;scope&gt;import&lt;/scope&gt;</a:t>
            </a:r>
          </a:p>
          <a:p>
            <a:pPr marL="0" indent="0">
              <a:buNone/>
            </a:pPr>
            <a:r>
              <a:rPr lang="es-419" sz="1300" dirty="0"/>
              <a:t>			&lt;/dependency&gt;</a:t>
            </a:r>
          </a:p>
          <a:p>
            <a:pPr marL="0" indent="0">
              <a:buNone/>
            </a:pPr>
            <a:r>
              <a:rPr lang="es-419" sz="1300" dirty="0"/>
              <a:t>		&lt;/dependencies&gt;</a:t>
            </a:r>
          </a:p>
          <a:p>
            <a:pPr marL="0" indent="0">
              <a:buNone/>
            </a:pPr>
            <a:r>
              <a:rPr lang="es-419" sz="1300" dirty="0"/>
              <a:t>	&lt;/dependencyManagement&gt;</a:t>
            </a:r>
          </a:p>
        </p:txBody>
      </p:sp>
    </p:spTree>
    <p:extLst>
      <p:ext uri="{BB962C8B-B14F-4D97-AF65-F5344CB8AC3E}">
        <p14:creationId xmlns:p14="http://schemas.microsoft.com/office/powerpoint/2010/main" val="22048854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2B519-7938-3441-96C1-0ED02E280D10}"/>
              </a:ext>
            </a:extLst>
          </p:cNvPr>
          <p:cNvSpPr>
            <a:spLocks noGrp="1"/>
          </p:cNvSpPr>
          <p:nvPr>
            <p:ph type="title"/>
          </p:nvPr>
        </p:nvSpPr>
        <p:spPr/>
        <p:txBody>
          <a:bodyPr/>
          <a:lstStyle/>
          <a:p>
            <a:r>
              <a:rPr lang="es-419" dirty="0"/>
              <a:t>Ejercicio: Crear Config Server con backend git</a:t>
            </a:r>
          </a:p>
        </p:txBody>
      </p:sp>
      <p:sp>
        <p:nvSpPr>
          <p:cNvPr id="3" name="Marcador de contenido 2">
            <a:extLst>
              <a:ext uri="{FF2B5EF4-FFF2-40B4-BE49-F238E27FC236}">
                <a16:creationId xmlns:a16="http://schemas.microsoft.com/office/drawing/2014/main" id="{63E79CB0-9736-B548-90D0-B571FA1FE128}"/>
              </a:ext>
            </a:extLst>
          </p:cNvPr>
          <p:cNvSpPr>
            <a:spLocks noGrp="1"/>
          </p:cNvSpPr>
          <p:nvPr>
            <p:ph idx="1"/>
          </p:nvPr>
        </p:nvSpPr>
        <p:spPr/>
        <p:txBody>
          <a:bodyPr>
            <a:normAutofit lnSpcReduction="10000"/>
          </a:bodyPr>
          <a:lstStyle/>
          <a:p>
            <a:r>
              <a:rPr lang="es-419" dirty="0"/>
              <a:t>Crear un servidor de configuración con Spring Cloud y Git</a:t>
            </a:r>
          </a:p>
          <a:p>
            <a:pPr lvl="1"/>
            <a:r>
              <a:rPr lang="es-419" dirty="0"/>
              <a:t>Agregar el release train de Spring Cloud en dependency management</a:t>
            </a:r>
          </a:p>
          <a:p>
            <a:pPr lvl="1"/>
            <a:r>
              <a:rPr lang="es-419" dirty="0"/>
              <a:t>Agregar las dependencias de spring-cloud-config-server y spring-cloud-starter-config que pertenecen al group org.springframework.cloud</a:t>
            </a:r>
          </a:p>
          <a:p>
            <a:pPr lvl="1"/>
            <a:r>
              <a:rPr lang="es-419" dirty="0"/>
              <a:t>Agregar annotación @EnableConfigServer en la clase main</a:t>
            </a:r>
          </a:p>
          <a:p>
            <a:pPr lvl="1"/>
            <a:r>
              <a:rPr lang="es-419" dirty="0"/>
              <a:t>Poner configuraciones en application.yml</a:t>
            </a:r>
          </a:p>
          <a:p>
            <a:pPr lvl="2"/>
            <a:r>
              <a:rPr lang="es-419" dirty="0"/>
              <a:t>server.port: 8888</a:t>
            </a:r>
          </a:p>
          <a:p>
            <a:pPr lvl="2"/>
            <a:r>
              <a:rPr lang="es-419" dirty="0"/>
              <a:t>spring.cloud.config.server.git.uri: https://github.com/devs4j/microservices-config</a:t>
            </a:r>
          </a:p>
          <a:p>
            <a:pPr lvl="2"/>
            <a:r>
              <a:rPr lang="es-419" dirty="0"/>
              <a:t>spring.cloud.config.server.git.searchPaths: menu</a:t>
            </a:r>
          </a:p>
          <a:p>
            <a:pPr lvl="2"/>
            <a:r>
              <a:rPr lang="es-419" dirty="0"/>
              <a:t>spring.cloud.config.server.git.username: USER</a:t>
            </a:r>
          </a:p>
          <a:p>
            <a:pPr lvl="2"/>
            <a:r>
              <a:rPr lang="es-419" dirty="0"/>
              <a:t>spring.cloud.config.server.git.password: PASSWORD</a:t>
            </a:r>
          </a:p>
          <a:p>
            <a:pPr lvl="1"/>
            <a:r>
              <a:rPr lang="es-419" dirty="0"/>
              <a:t>La información puede consultarse en http://localhost:8888/menu/default</a:t>
            </a:r>
          </a:p>
          <a:p>
            <a:pPr lvl="2"/>
            <a:endParaRPr lang="es-419" dirty="0"/>
          </a:p>
          <a:p>
            <a:pPr lvl="2"/>
            <a:endParaRPr lang="es-419" dirty="0"/>
          </a:p>
          <a:p>
            <a:pPr lvl="2"/>
            <a:endParaRPr lang="es-419" dirty="0"/>
          </a:p>
        </p:txBody>
      </p:sp>
    </p:spTree>
    <p:extLst>
      <p:ext uri="{BB962C8B-B14F-4D97-AF65-F5344CB8AC3E}">
        <p14:creationId xmlns:p14="http://schemas.microsoft.com/office/powerpoint/2010/main" val="2995454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DFB81-4BC6-E143-9BC3-3F9BE4A59A89}"/>
              </a:ext>
            </a:extLst>
          </p:cNvPr>
          <p:cNvSpPr>
            <a:spLocks noGrp="1"/>
          </p:cNvSpPr>
          <p:nvPr>
            <p:ph type="title"/>
          </p:nvPr>
        </p:nvSpPr>
        <p:spPr/>
        <p:txBody>
          <a:bodyPr/>
          <a:lstStyle/>
          <a:p>
            <a:r>
              <a:rPr lang="es-419" dirty="0"/>
              <a:t>Ejercicio: Consumir configuración en cliente</a:t>
            </a:r>
          </a:p>
        </p:txBody>
      </p:sp>
      <p:sp>
        <p:nvSpPr>
          <p:cNvPr id="3" name="Marcador de contenido 2">
            <a:extLst>
              <a:ext uri="{FF2B5EF4-FFF2-40B4-BE49-F238E27FC236}">
                <a16:creationId xmlns:a16="http://schemas.microsoft.com/office/drawing/2014/main" id="{1807E551-494A-DC47-ADBD-D4B897A6E73C}"/>
              </a:ext>
            </a:extLst>
          </p:cNvPr>
          <p:cNvSpPr>
            <a:spLocks noGrp="1"/>
          </p:cNvSpPr>
          <p:nvPr>
            <p:ph idx="1"/>
          </p:nvPr>
        </p:nvSpPr>
        <p:spPr/>
        <p:txBody>
          <a:bodyPr/>
          <a:lstStyle/>
          <a:p>
            <a:r>
              <a:rPr lang="es-419" dirty="0"/>
              <a:t>Agregar la siguiente dependencia:</a:t>
            </a:r>
          </a:p>
          <a:p>
            <a:pPr lvl="1"/>
            <a:r>
              <a:rPr lang="es-419" dirty="0"/>
              <a:t>Agregar el release train de Spring Cloud en dependency management</a:t>
            </a:r>
          </a:p>
          <a:p>
            <a:pPr lvl="1"/>
            <a:r>
              <a:rPr lang="es-419" dirty="0"/>
              <a:t>&lt;dependency&gt; &lt;groupId&gt;org.springframework.cloud&lt;/groupId&gt; &lt;artifactId&gt;spring-cloud-config-client&lt;/artifactId&gt; &lt;/dependency&gt; </a:t>
            </a:r>
          </a:p>
          <a:p>
            <a:pPr lvl="1"/>
            <a:r>
              <a:rPr lang="es-419" dirty="0"/>
              <a:t>Definir las siguientes propiedades en properties.yml:</a:t>
            </a:r>
          </a:p>
          <a:p>
            <a:pPr lvl="2"/>
            <a:r>
              <a:rPr lang="es-419" dirty="0"/>
              <a:t>spring.application.name: {NOMBRE_APP} &lt;- tiene que cuadrar con la ruta en git</a:t>
            </a:r>
          </a:p>
          <a:p>
            <a:pPr lvl="2"/>
            <a:r>
              <a:rPr lang="es-419" dirty="0"/>
              <a:t>spring.cloud.config.uri: http://localhost:8888</a:t>
            </a:r>
          </a:p>
          <a:p>
            <a:pPr lvl="1"/>
            <a:r>
              <a:rPr lang="es-419" dirty="0"/>
              <a:t>Inyectar propiedades con @Value como si fueran definidas en properties.yml</a:t>
            </a:r>
          </a:p>
          <a:p>
            <a:pPr lvl="1"/>
            <a:endParaRPr lang="es-419" dirty="0"/>
          </a:p>
          <a:p>
            <a:pPr lvl="1"/>
            <a:endParaRPr lang="es-419" dirty="0"/>
          </a:p>
        </p:txBody>
      </p:sp>
    </p:spTree>
    <p:extLst>
      <p:ext uri="{BB962C8B-B14F-4D97-AF65-F5344CB8AC3E}">
        <p14:creationId xmlns:p14="http://schemas.microsoft.com/office/powerpoint/2010/main" val="2747940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6CBF2-31BD-0345-BC49-BB97A69486D9}"/>
              </a:ext>
            </a:extLst>
          </p:cNvPr>
          <p:cNvSpPr>
            <a:spLocks noGrp="1"/>
          </p:cNvSpPr>
          <p:nvPr>
            <p:ph type="title"/>
          </p:nvPr>
        </p:nvSpPr>
        <p:spPr/>
        <p:txBody>
          <a:bodyPr/>
          <a:lstStyle/>
          <a:p>
            <a:r>
              <a:rPr lang="es-419" dirty="0"/>
              <a:t>Ejercicio: Agregar seguridad al server de config</a:t>
            </a:r>
          </a:p>
        </p:txBody>
      </p:sp>
      <p:sp>
        <p:nvSpPr>
          <p:cNvPr id="3" name="Marcador de contenido 2">
            <a:extLst>
              <a:ext uri="{FF2B5EF4-FFF2-40B4-BE49-F238E27FC236}">
                <a16:creationId xmlns:a16="http://schemas.microsoft.com/office/drawing/2014/main" id="{3D953CB3-0E6F-5641-8D3E-4B84858DA12B}"/>
              </a:ext>
            </a:extLst>
          </p:cNvPr>
          <p:cNvSpPr>
            <a:spLocks noGrp="1"/>
          </p:cNvSpPr>
          <p:nvPr>
            <p:ph idx="1"/>
          </p:nvPr>
        </p:nvSpPr>
        <p:spPr/>
        <p:txBody>
          <a:bodyPr>
            <a:normAutofit fontScale="92500" lnSpcReduction="20000"/>
          </a:bodyPr>
          <a:lstStyle/>
          <a:p>
            <a:r>
              <a:rPr lang="es-419" dirty="0"/>
              <a:t>Para agregar Basic security al servidor:</a:t>
            </a:r>
          </a:p>
          <a:p>
            <a:pPr lvl="1"/>
            <a:r>
              <a:rPr lang="es-419" dirty="0"/>
              <a:t>Incluir la siguiente dependencia</a:t>
            </a:r>
          </a:p>
          <a:p>
            <a:pPr lvl="2"/>
            <a:r>
              <a:rPr lang="es-419" dirty="0"/>
              <a:t>&lt;dependency&gt; &lt;groupId&gt;org.springframework.boot&lt;/groupId&gt;</a:t>
            </a:r>
            <a:br>
              <a:rPr lang="es-419" dirty="0"/>
            </a:br>
            <a:r>
              <a:rPr lang="es-419" dirty="0"/>
              <a:t>&lt;artifactId&gt;spring-boot-starter-security&lt;/artifactId&gt;&lt;/dependency&gt;</a:t>
            </a:r>
          </a:p>
          <a:p>
            <a:pPr lvl="1"/>
            <a:r>
              <a:rPr lang="es-419" dirty="0"/>
              <a:t>Agregar las siguientes propiedades en application.yml:</a:t>
            </a:r>
          </a:p>
          <a:p>
            <a:pPr lvl="2"/>
            <a:r>
              <a:rPr lang="es-419" dirty="0"/>
              <a:t>spring.security.user.name: {NAME}</a:t>
            </a:r>
          </a:p>
          <a:p>
            <a:pPr lvl="2"/>
            <a:r>
              <a:rPr lang="es-419" dirty="0"/>
              <a:t>spring.security.user.password: {PASSWORD}</a:t>
            </a:r>
          </a:p>
          <a:p>
            <a:pPr lvl="2"/>
            <a:endParaRPr lang="es-419" dirty="0"/>
          </a:p>
          <a:p>
            <a:r>
              <a:rPr lang="es-419" dirty="0"/>
              <a:t>Para consumir del lado del cliente:</a:t>
            </a:r>
          </a:p>
          <a:p>
            <a:pPr lvl="1"/>
            <a:r>
              <a:rPr lang="es-419" dirty="0"/>
              <a:t>Request HTTP: codificar {NAME}:{PASSWORD} en base64 y enviarlo en el header de “Authorization” con el valor de ”Basic {CODIFICADO_BASE64}”</a:t>
            </a:r>
          </a:p>
          <a:p>
            <a:pPr lvl="1"/>
            <a:r>
              <a:rPr lang="es-419" dirty="0"/>
              <a:t>Agregar las siguientes propiedades en bootstrap.yml</a:t>
            </a:r>
          </a:p>
          <a:p>
            <a:pPr lvl="2"/>
            <a:r>
              <a:rPr lang="es-419" dirty="0"/>
              <a:t>spring.cloud.config.username: yourUser</a:t>
            </a:r>
          </a:p>
          <a:p>
            <a:pPr lvl="2"/>
            <a:r>
              <a:rPr lang="es-419" dirty="0"/>
              <a:t>spring.cloud.config.password: yourPassword  </a:t>
            </a:r>
          </a:p>
          <a:p>
            <a:pPr lvl="2"/>
            <a:endParaRPr lang="es-419" dirty="0"/>
          </a:p>
          <a:p>
            <a:pPr lvl="1"/>
            <a:endParaRPr lang="es-419" dirty="0"/>
          </a:p>
        </p:txBody>
      </p:sp>
    </p:spTree>
    <p:extLst>
      <p:ext uri="{BB962C8B-B14F-4D97-AF65-F5344CB8AC3E}">
        <p14:creationId xmlns:p14="http://schemas.microsoft.com/office/powerpoint/2010/main" val="3105372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18AFDD-AA1C-E749-A85D-7F506B8B1960}"/>
              </a:ext>
            </a:extLst>
          </p:cNvPr>
          <p:cNvSpPr>
            <a:spLocks noGrp="1"/>
          </p:cNvSpPr>
          <p:nvPr>
            <p:ph type="title"/>
          </p:nvPr>
        </p:nvSpPr>
        <p:spPr/>
        <p:txBody>
          <a:bodyPr/>
          <a:lstStyle/>
          <a:p>
            <a:r>
              <a:rPr lang="es-419" dirty="0"/>
              <a:t>Proteger información sensible en Server</a:t>
            </a:r>
          </a:p>
        </p:txBody>
      </p:sp>
      <p:sp>
        <p:nvSpPr>
          <p:cNvPr id="3" name="Marcador de contenido 2">
            <a:extLst>
              <a:ext uri="{FF2B5EF4-FFF2-40B4-BE49-F238E27FC236}">
                <a16:creationId xmlns:a16="http://schemas.microsoft.com/office/drawing/2014/main" id="{100814CD-F7A7-BA41-A35B-76DD6CB3E8A0}"/>
              </a:ext>
            </a:extLst>
          </p:cNvPr>
          <p:cNvSpPr>
            <a:spLocks noGrp="1"/>
          </p:cNvSpPr>
          <p:nvPr>
            <p:ph idx="1"/>
          </p:nvPr>
        </p:nvSpPr>
        <p:spPr/>
        <p:txBody>
          <a:bodyPr>
            <a:normAutofit lnSpcReduction="10000"/>
          </a:bodyPr>
          <a:lstStyle/>
          <a:p>
            <a:r>
              <a:rPr lang="es-419" dirty="0"/>
              <a:t>La información sensible nunca debe almacenarse en texto plano</a:t>
            </a:r>
          </a:p>
          <a:p>
            <a:r>
              <a:rPr lang="es-419" dirty="0"/>
              <a:t>Para encriptar la información necesitamos:</a:t>
            </a:r>
          </a:p>
          <a:p>
            <a:pPr lvl="1"/>
            <a:r>
              <a:rPr lang="es-419" dirty="0"/>
              <a:t>Descargar Oracle’s Unlimited Strength Java Cryptography Extension </a:t>
            </a:r>
          </a:p>
          <a:p>
            <a:pPr lvl="1"/>
            <a:r>
              <a:rPr lang="es-419" dirty="0"/>
              <a:t>Localizar la carpeta $JAVA_HOME/jre/lib/security y respaldar su contenido. </a:t>
            </a:r>
          </a:p>
          <a:p>
            <a:pPr lvl="1"/>
            <a:r>
              <a:rPr lang="es-419" dirty="0"/>
              <a:t>Copiar local_policy.jar y US_export_policy.jar a la carpeta $JAVA_HOME/jre/lib/security</a:t>
            </a:r>
          </a:p>
          <a:p>
            <a:pPr lvl="1"/>
            <a:r>
              <a:rPr lang="es-419" dirty="0"/>
              <a:t>Configurar Spring Cloud Config Server para encriptar</a:t>
            </a:r>
          </a:p>
          <a:p>
            <a:pPr lvl="2"/>
            <a:r>
              <a:rPr lang="es-419" dirty="0"/>
              <a:t>Establecer llave definiendo la propiedad encrypt.key en bootstrap.yml</a:t>
            </a:r>
          </a:p>
          <a:p>
            <a:pPr lvl="3"/>
            <a:r>
              <a:rPr lang="es-419" dirty="0"/>
              <a:t>encrypt.key: THISISMYSECRETKEY</a:t>
            </a:r>
          </a:p>
          <a:p>
            <a:pPr lvl="2"/>
            <a:r>
              <a:rPr lang="es-419" dirty="0"/>
              <a:t>Encriptar valor usando POST </a:t>
            </a:r>
            <a:r>
              <a:rPr lang="es-419" dirty="0">
                <a:hlinkClick r:id="rId2"/>
              </a:rPr>
              <a:t>http://localhost:8888/encrypt</a:t>
            </a:r>
            <a:endParaRPr lang="es-419" dirty="0"/>
          </a:p>
          <a:p>
            <a:pPr lvl="3"/>
            <a:r>
              <a:rPr lang="es-419" dirty="0"/>
              <a:t>Desactivar CSRF</a:t>
            </a:r>
          </a:p>
          <a:p>
            <a:pPr lvl="2"/>
            <a:r>
              <a:rPr lang="es-419" dirty="0">
                <a:effectLst/>
              </a:rPr>
              <a:t>Poner el valor encriptado en </a:t>
            </a:r>
            <a:r>
              <a:rPr lang="es-419" dirty="0"/>
              <a:t>la configuración en git</a:t>
            </a:r>
          </a:p>
          <a:p>
            <a:pPr lvl="3"/>
            <a:endParaRPr lang="es-419" dirty="0">
              <a:effectLst/>
            </a:endParaRPr>
          </a:p>
          <a:p>
            <a:endParaRPr lang="es-419" dirty="0">
              <a:effectLst/>
            </a:endParaRPr>
          </a:p>
          <a:p>
            <a:pPr lvl="1"/>
            <a:endParaRPr lang="es-419" dirty="0"/>
          </a:p>
        </p:txBody>
      </p:sp>
    </p:spTree>
    <p:extLst>
      <p:ext uri="{BB962C8B-B14F-4D97-AF65-F5344CB8AC3E}">
        <p14:creationId xmlns:p14="http://schemas.microsoft.com/office/powerpoint/2010/main" val="2226728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A68F9-F5F8-BD4B-B0D7-6225095CAF84}"/>
              </a:ext>
            </a:extLst>
          </p:cNvPr>
          <p:cNvSpPr>
            <a:spLocks noGrp="1"/>
          </p:cNvSpPr>
          <p:nvPr>
            <p:ph type="title"/>
          </p:nvPr>
        </p:nvSpPr>
        <p:spPr/>
        <p:txBody>
          <a:bodyPr/>
          <a:lstStyle/>
          <a:p>
            <a:r>
              <a:rPr lang="es-419" dirty="0"/>
              <a:t>Desencriptar del lado del cliente</a:t>
            </a:r>
          </a:p>
        </p:txBody>
      </p:sp>
      <p:sp>
        <p:nvSpPr>
          <p:cNvPr id="3" name="Marcador de contenido 2">
            <a:extLst>
              <a:ext uri="{FF2B5EF4-FFF2-40B4-BE49-F238E27FC236}">
                <a16:creationId xmlns:a16="http://schemas.microsoft.com/office/drawing/2014/main" id="{CB600885-2D29-F447-9E3C-FBC4957A1043}"/>
              </a:ext>
            </a:extLst>
          </p:cNvPr>
          <p:cNvSpPr>
            <a:spLocks noGrp="1"/>
          </p:cNvSpPr>
          <p:nvPr>
            <p:ph idx="1"/>
          </p:nvPr>
        </p:nvSpPr>
        <p:spPr/>
        <p:txBody>
          <a:bodyPr/>
          <a:lstStyle/>
          <a:p>
            <a:r>
              <a:rPr lang="es-419" dirty="0"/>
              <a:t>Deshabilitar la desencripción del lado del servidor agregando la siguiente propiedad en bootstrap.yml:</a:t>
            </a:r>
          </a:p>
          <a:p>
            <a:pPr lvl="1"/>
            <a:r>
              <a:rPr lang="es-419" dirty="0"/>
              <a:t>spring.cloud.config.server.encrypt.enabled: false </a:t>
            </a:r>
          </a:p>
          <a:p>
            <a:r>
              <a:rPr lang="es-419" dirty="0"/>
              <a:t>Agregar la dependencia:</a:t>
            </a:r>
          </a:p>
          <a:p>
            <a:pPr lvl="1"/>
            <a:r>
              <a:rPr lang="es-419" dirty="0"/>
              <a:t>&lt;groupId&gt;org.springframework.security&lt;/groupId&gt; </a:t>
            </a:r>
            <a:br>
              <a:rPr lang="es-419" dirty="0"/>
            </a:br>
            <a:r>
              <a:rPr lang="es-419" dirty="0"/>
              <a:t>&lt;artifactId&gt;spring-security-rsa&lt;/artifactId&gt; </a:t>
            </a:r>
          </a:p>
          <a:p>
            <a:r>
              <a:rPr lang="es-419" dirty="0"/>
              <a:t>Poner el encryption.key en bootstrap.yml o pasarlo por variable de entorno o línea de comandos</a:t>
            </a:r>
          </a:p>
          <a:p>
            <a:pPr lvl="1"/>
            <a:endParaRPr lang="es-419" dirty="0"/>
          </a:p>
          <a:p>
            <a:pPr lvl="1"/>
            <a:endParaRPr lang="es-419" dirty="0"/>
          </a:p>
        </p:txBody>
      </p:sp>
    </p:spTree>
    <p:extLst>
      <p:ext uri="{BB962C8B-B14F-4D97-AF65-F5344CB8AC3E}">
        <p14:creationId xmlns:p14="http://schemas.microsoft.com/office/powerpoint/2010/main" val="40560435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F9E353B0-28BB-0E4C-AB00-360859F08CA3}"/>
              </a:ext>
            </a:extLst>
          </p:cNvPr>
          <p:cNvPicPr>
            <a:picLocks noGrp="1" noChangeAspect="1"/>
          </p:cNvPicPr>
          <p:nvPr>
            <p:ph idx="1"/>
          </p:nvPr>
        </p:nvPicPr>
        <p:blipFill>
          <a:blip r:embed="rId2"/>
          <a:stretch>
            <a:fillRect/>
          </a:stretch>
        </p:blipFill>
        <p:spPr>
          <a:xfrm>
            <a:off x="141475" y="783635"/>
            <a:ext cx="11817358" cy="5840450"/>
          </a:xfrm>
          <a:prstGeom prst="rect">
            <a:avLst/>
          </a:prstGeom>
        </p:spPr>
      </p:pic>
    </p:spTree>
    <p:extLst>
      <p:ext uri="{BB962C8B-B14F-4D97-AF65-F5344CB8AC3E}">
        <p14:creationId xmlns:p14="http://schemas.microsoft.com/office/powerpoint/2010/main" val="3946920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B1FFB-27D4-B443-BEA7-3A64BD7B569F}"/>
              </a:ext>
            </a:extLst>
          </p:cNvPr>
          <p:cNvSpPr>
            <a:spLocks noGrp="1"/>
          </p:cNvSpPr>
          <p:nvPr>
            <p:ph type="title"/>
          </p:nvPr>
        </p:nvSpPr>
        <p:spPr/>
        <p:txBody>
          <a:bodyPr/>
          <a:lstStyle/>
          <a:p>
            <a:r>
              <a:rPr lang="es-419" dirty="0"/>
              <a:t>En el mundo moderno…</a:t>
            </a:r>
          </a:p>
        </p:txBody>
      </p:sp>
      <p:sp>
        <p:nvSpPr>
          <p:cNvPr id="3" name="Marcador de contenido 2">
            <a:extLst>
              <a:ext uri="{FF2B5EF4-FFF2-40B4-BE49-F238E27FC236}">
                <a16:creationId xmlns:a16="http://schemas.microsoft.com/office/drawing/2014/main" id="{D7ED96CD-06E8-4441-AB62-8502E4CEDBB5}"/>
              </a:ext>
            </a:extLst>
          </p:cNvPr>
          <p:cNvSpPr>
            <a:spLocks noGrp="1"/>
          </p:cNvSpPr>
          <p:nvPr>
            <p:ph idx="1"/>
          </p:nvPr>
        </p:nvSpPr>
        <p:spPr/>
        <p:txBody>
          <a:bodyPr/>
          <a:lstStyle/>
          <a:p>
            <a:r>
              <a:rPr lang="es-419" dirty="0"/>
              <a:t>Las compañías deben de innovar más rápido… osea construir software más rápido y de calidad.</a:t>
            </a:r>
          </a:p>
          <a:p>
            <a:endParaRPr lang="es-419" dirty="0"/>
          </a:p>
          <a:p>
            <a:r>
              <a:rPr lang="es-419" dirty="0"/>
              <a:t>Esto significa:</a:t>
            </a:r>
          </a:p>
          <a:p>
            <a:pPr lvl="1"/>
            <a:r>
              <a:rPr lang="es-419" dirty="0"/>
              <a:t>Reducir el “lead time”</a:t>
            </a:r>
          </a:p>
          <a:p>
            <a:pPr lvl="1"/>
            <a:r>
              <a:rPr lang="es-419" dirty="0"/>
              <a:t>Incrementar la frecuencia del despliegue</a:t>
            </a:r>
          </a:p>
        </p:txBody>
      </p:sp>
    </p:spTree>
    <p:extLst>
      <p:ext uri="{BB962C8B-B14F-4D97-AF65-F5344CB8AC3E}">
        <p14:creationId xmlns:p14="http://schemas.microsoft.com/office/powerpoint/2010/main" val="29686230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F2638BD-3B62-304B-9A61-90F992352DBD}"/>
              </a:ext>
            </a:extLst>
          </p:cNvPr>
          <p:cNvSpPr>
            <a:spLocks noGrp="1"/>
          </p:cNvSpPr>
          <p:nvPr>
            <p:ph type="title"/>
          </p:nvPr>
        </p:nvSpPr>
        <p:spPr/>
        <p:txBody>
          <a:bodyPr/>
          <a:lstStyle/>
          <a:p>
            <a:r>
              <a:rPr lang="es-419" dirty="0"/>
              <a:t>Service Discovery</a:t>
            </a:r>
          </a:p>
        </p:txBody>
      </p:sp>
      <p:sp>
        <p:nvSpPr>
          <p:cNvPr id="5" name="Marcador de texto 4">
            <a:extLst>
              <a:ext uri="{FF2B5EF4-FFF2-40B4-BE49-F238E27FC236}">
                <a16:creationId xmlns:a16="http://schemas.microsoft.com/office/drawing/2014/main" id="{8B8DD4C4-7DA8-5E43-9AD3-FA21A1A425DB}"/>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2622164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45BF9A4-1F48-FA4F-9D7B-FF4B926CF01E}"/>
              </a:ext>
            </a:extLst>
          </p:cNvPr>
          <p:cNvSpPr>
            <a:spLocks noGrp="1"/>
          </p:cNvSpPr>
          <p:nvPr>
            <p:ph type="title"/>
          </p:nvPr>
        </p:nvSpPr>
        <p:spPr/>
        <p:txBody>
          <a:bodyPr/>
          <a:lstStyle/>
          <a:p>
            <a:r>
              <a:rPr lang="es-419" dirty="0"/>
              <a:t>Qué es?</a:t>
            </a:r>
          </a:p>
        </p:txBody>
      </p:sp>
      <p:sp>
        <p:nvSpPr>
          <p:cNvPr id="5" name="Marcador de contenido 4">
            <a:extLst>
              <a:ext uri="{FF2B5EF4-FFF2-40B4-BE49-F238E27FC236}">
                <a16:creationId xmlns:a16="http://schemas.microsoft.com/office/drawing/2014/main" id="{D3FEE903-8CCF-C14E-A81D-88802FD02A42}"/>
              </a:ext>
            </a:extLst>
          </p:cNvPr>
          <p:cNvSpPr>
            <a:spLocks noGrp="1"/>
          </p:cNvSpPr>
          <p:nvPr>
            <p:ph idx="1"/>
          </p:nvPr>
        </p:nvSpPr>
        <p:spPr/>
        <p:txBody>
          <a:bodyPr/>
          <a:lstStyle/>
          <a:p>
            <a:r>
              <a:rPr lang="es-419" dirty="0"/>
              <a:t>El proceso de descubrir la dirección física de una máquina</a:t>
            </a:r>
          </a:p>
          <a:p>
            <a:r>
              <a:rPr lang="es-419" dirty="0"/>
              <a:t>En microservicios:</a:t>
            </a:r>
          </a:p>
          <a:p>
            <a:pPr lvl="1"/>
            <a:r>
              <a:rPr lang="es-419" dirty="0"/>
              <a:t>Nos permite escalar horizontalmente fácilmente</a:t>
            </a:r>
          </a:p>
          <a:p>
            <a:pPr lvl="1"/>
            <a:r>
              <a:rPr lang="es-419" dirty="0"/>
              <a:t>Incrementa la resiliencia de las aplicaciones al remover automáticamente una instancia en mal estado</a:t>
            </a:r>
          </a:p>
          <a:p>
            <a:pPr lvl="1"/>
            <a:endParaRPr lang="es-419" dirty="0"/>
          </a:p>
        </p:txBody>
      </p:sp>
    </p:spTree>
    <p:extLst>
      <p:ext uri="{BB962C8B-B14F-4D97-AF65-F5344CB8AC3E}">
        <p14:creationId xmlns:p14="http://schemas.microsoft.com/office/powerpoint/2010/main" val="33561618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11CD7F-10A7-1E46-98D9-BCD176C2CCEC}"/>
              </a:ext>
            </a:extLst>
          </p:cNvPr>
          <p:cNvSpPr>
            <a:spLocks noGrp="1"/>
          </p:cNvSpPr>
          <p:nvPr>
            <p:ph type="title"/>
          </p:nvPr>
        </p:nvSpPr>
        <p:spPr/>
        <p:txBody>
          <a:bodyPr/>
          <a:lstStyle/>
          <a:p>
            <a:r>
              <a:rPr lang="es-419" dirty="0"/>
              <a:t>Enfoque tradicional</a:t>
            </a:r>
          </a:p>
        </p:txBody>
      </p:sp>
      <p:sp>
        <p:nvSpPr>
          <p:cNvPr id="3" name="Marcador de contenido 2">
            <a:extLst>
              <a:ext uri="{FF2B5EF4-FFF2-40B4-BE49-F238E27FC236}">
                <a16:creationId xmlns:a16="http://schemas.microsoft.com/office/drawing/2014/main" id="{0E60F0E6-EEFE-AE4B-BC7E-9B5E477488A1}"/>
              </a:ext>
            </a:extLst>
          </p:cNvPr>
          <p:cNvSpPr>
            <a:spLocks noGrp="1"/>
          </p:cNvSpPr>
          <p:nvPr>
            <p:ph idx="1"/>
          </p:nvPr>
        </p:nvSpPr>
        <p:spPr/>
        <p:txBody>
          <a:bodyPr/>
          <a:lstStyle/>
          <a:p>
            <a:r>
              <a:rPr lang="es-419" dirty="0"/>
              <a:t>Load balancer</a:t>
            </a:r>
          </a:p>
          <a:p>
            <a:r>
              <a:rPr lang="es-419" dirty="0"/>
              <a:t>DNS</a:t>
            </a:r>
          </a:p>
        </p:txBody>
      </p:sp>
      <p:pic>
        <p:nvPicPr>
          <p:cNvPr id="4" name="Imagen 3">
            <a:extLst>
              <a:ext uri="{FF2B5EF4-FFF2-40B4-BE49-F238E27FC236}">
                <a16:creationId xmlns:a16="http://schemas.microsoft.com/office/drawing/2014/main" id="{FD0F7D79-5BAC-5643-B528-19E0E24141D2}"/>
              </a:ext>
            </a:extLst>
          </p:cNvPr>
          <p:cNvPicPr>
            <a:picLocks noChangeAspect="1"/>
          </p:cNvPicPr>
          <p:nvPr/>
        </p:nvPicPr>
        <p:blipFill>
          <a:blip r:embed="rId2"/>
          <a:stretch>
            <a:fillRect/>
          </a:stretch>
        </p:blipFill>
        <p:spPr>
          <a:xfrm>
            <a:off x="3266924" y="1297171"/>
            <a:ext cx="7752984" cy="5274487"/>
          </a:xfrm>
          <a:prstGeom prst="rect">
            <a:avLst/>
          </a:prstGeom>
        </p:spPr>
      </p:pic>
    </p:spTree>
    <p:extLst>
      <p:ext uri="{BB962C8B-B14F-4D97-AF65-F5344CB8AC3E}">
        <p14:creationId xmlns:p14="http://schemas.microsoft.com/office/powerpoint/2010/main" val="19776305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949B5-E653-3543-8DDA-9A1AE3A7BE7B}"/>
              </a:ext>
            </a:extLst>
          </p:cNvPr>
          <p:cNvSpPr>
            <a:spLocks noGrp="1"/>
          </p:cNvSpPr>
          <p:nvPr>
            <p:ph type="title"/>
          </p:nvPr>
        </p:nvSpPr>
        <p:spPr/>
        <p:txBody>
          <a:bodyPr/>
          <a:lstStyle/>
          <a:p>
            <a:r>
              <a:rPr lang="es-419" dirty="0"/>
              <a:t>Ventajas del enfoque tradicional</a:t>
            </a:r>
          </a:p>
        </p:txBody>
      </p:sp>
      <p:sp>
        <p:nvSpPr>
          <p:cNvPr id="3" name="Marcador de contenido 2">
            <a:extLst>
              <a:ext uri="{FF2B5EF4-FFF2-40B4-BE49-F238E27FC236}">
                <a16:creationId xmlns:a16="http://schemas.microsoft.com/office/drawing/2014/main" id="{D7661B49-AB98-3145-B144-3F0BC47CE837}"/>
              </a:ext>
            </a:extLst>
          </p:cNvPr>
          <p:cNvSpPr>
            <a:spLocks noGrp="1"/>
          </p:cNvSpPr>
          <p:nvPr>
            <p:ph idx="1"/>
          </p:nvPr>
        </p:nvSpPr>
        <p:spPr/>
        <p:txBody>
          <a:bodyPr/>
          <a:lstStyle/>
          <a:p>
            <a:r>
              <a:rPr lang="es-419" dirty="0"/>
              <a:t>Funcionan bien en ambientes corporativos donde el tamaño y escala de las aplicaciones pueden ser manejados por una red centralizada</a:t>
            </a:r>
          </a:p>
          <a:p>
            <a:r>
              <a:rPr lang="es-419" dirty="0"/>
              <a:t>Ayuda a manejar temas de seguridad:</a:t>
            </a:r>
          </a:p>
          <a:p>
            <a:pPr lvl="1"/>
            <a:r>
              <a:rPr lang="es-419" dirty="0"/>
              <a:t>Control de puertos</a:t>
            </a:r>
          </a:p>
          <a:p>
            <a:pPr lvl="1"/>
            <a:r>
              <a:rPr lang="es-419" dirty="0"/>
              <a:t>Manejo de SSL</a:t>
            </a:r>
          </a:p>
          <a:p>
            <a:pPr lvl="1"/>
            <a:endParaRPr lang="es-419" dirty="0"/>
          </a:p>
        </p:txBody>
      </p:sp>
    </p:spTree>
    <p:extLst>
      <p:ext uri="{BB962C8B-B14F-4D97-AF65-F5344CB8AC3E}">
        <p14:creationId xmlns:p14="http://schemas.microsoft.com/office/powerpoint/2010/main" val="3396984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9EF3E-9D16-BC4A-9998-B264D0796E3D}"/>
              </a:ext>
            </a:extLst>
          </p:cNvPr>
          <p:cNvSpPr>
            <a:spLocks noGrp="1"/>
          </p:cNvSpPr>
          <p:nvPr>
            <p:ph type="title"/>
          </p:nvPr>
        </p:nvSpPr>
        <p:spPr/>
        <p:txBody>
          <a:bodyPr/>
          <a:lstStyle/>
          <a:p>
            <a:r>
              <a:rPr lang="es-419" dirty="0"/>
              <a:t>Desventajas del enfoque tradicional</a:t>
            </a:r>
          </a:p>
        </p:txBody>
      </p:sp>
      <p:sp>
        <p:nvSpPr>
          <p:cNvPr id="3" name="Marcador de contenido 2">
            <a:extLst>
              <a:ext uri="{FF2B5EF4-FFF2-40B4-BE49-F238E27FC236}">
                <a16:creationId xmlns:a16="http://schemas.microsoft.com/office/drawing/2014/main" id="{27D1A554-397B-6044-BDAA-190798805F27}"/>
              </a:ext>
            </a:extLst>
          </p:cNvPr>
          <p:cNvSpPr>
            <a:spLocks noGrp="1"/>
          </p:cNvSpPr>
          <p:nvPr>
            <p:ph idx="1"/>
          </p:nvPr>
        </p:nvSpPr>
        <p:spPr/>
        <p:txBody>
          <a:bodyPr/>
          <a:lstStyle/>
          <a:p>
            <a:r>
              <a:rPr lang="es-419" dirty="0"/>
              <a:t>Punto único de fallo</a:t>
            </a:r>
          </a:p>
          <a:p>
            <a:r>
              <a:rPr lang="es-419" dirty="0"/>
              <a:t>Es difícil escalar los balanceadores de carga (licencias y modelo de redundancia hot-swap)</a:t>
            </a:r>
          </a:p>
          <a:p>
            <a:r>
              <a:rPr lang="es-419" dirty="0"/>
              <a:t>No soportan el registro/de-registro rápido de instancias</a:t>
            </a:r>
          </a:p>
          <a:p>
            <a:r>
              <a:rPr lang="es-419" dirty="0"/>
              <a:t>Complejidad adicional (reglas de enrutamiento y proxy)</a:t>
            </a:r>
          </a:p>
          <a:p>
            <a:endParaRPr lang="es-419" dirty="0"/>
          </a:p>
          <a:p>
            <a:r>
              <a:rPr lang="es-419" dirty="0"/>
              <a:t>No escala al tamaño de la la nube pública</a:t>
            </a:r>
          </a:p>
          <a:p>
            <a:endParaRPr lang="es-419" dirty="0"/>
          </a:p>
        </p:txBody>
      </p:sp>
    </p:spTree>
    <p:extLst>
      <p:ext uri="{BB962C8B-B14F-4D97-AF65-F5344CB8AC3E}">
        <p14:creationId xmlns:p14="http://schemas.microsoft.com/office/powerpoint/2010/main" val="40469573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2A9A2D-4874-044E-9F72-CEAEC4EA61A5}"/>
              </a:ext>
            </a:extLst>
          </p:cNvPr>
          <p:cNvSpPr>
            <a:spLocks noGrp="1"/>
          </p:cNvSpPr>
          <p:nvPr>
            <p:ph type="title"/>
          </p:nvPr>
        </p:nvSpPr>
        <p:spPr/>
        <p:txBody>
          <a:bodyPr/>
          <a:lstStyle/>
          <a:p>
            <a:r>
              <a:rPr lang="es-419" dirty="0"/>
              <a:t>Service Discovery en la nube</a:t>
            </a:r>
          </a:p>
        </p:txBody>
      </p:sp>
      <p:sp>
        <p:nvSpPr>
          <p:cNvPr id="3" name="Marcador de contenido 2">
            <a:extLst>
              <a:ext uri="{FF2B5EF4-FFF2-40B4-BE49-F238E27FC236}">
                <a16:creationId xmlns:a16="http://schemas.microsoft.com/office/drawing/2014/main" id="{39550278-5805-714C-8A83-D97CE82C95C5}"/>
              </a:ext>
            </a:extLst>
          </p:cNvPr>
          <p:cNvSpPr>
            <a:spLocks noGrp="1"/>
          </p:cNvSpPr>
          <p:nvPr>
            <p:ph idx="1"/>
          </p:nvPr>
        </p:nvSpPr>
        <p:spPr/>
        <p:txBody>
          <a:bodyPr/>
          <a:lstStyle/>
          <a:p>
            <a:r>
              <a:rPr lang="es-419" dirty="0"/>
              <a:t>Alta disponibilidad – replicamiento distribuido tipo “hot cluster”</a:t>
            </a:r>
          </a:p>
          <a:p>
            <a:r>
              <a:rPr lang="es-419" dirty="0"/>
              <a:t>Peer to peer – cada nodo del cluster conoce el estado de las instancias de las aplicaciones</a:t>
            </a:r>
          </a:p>
          <a:p>
            <a:r>
              <a:rPr lang="es-419" dirty="0"/>
              <a:t>Carga balanceada – la carga se debe de distribuir a lo largo de las distintas instancias de la aplicación</a:t>
            </a:r>
          </a:p>
          <a:p>
            <a:r>
              <a:rPr lang="es-419" dirty="0"/>
              <a:t>Resiliente – Cada aplicación tiene un cache por si el servidor de service discovery no está disponible</a:t>
            </a:r>
          </a:p>
          <a:p>
            <a:r>
              <a:rPr lang="es-419" dirty="0"/>
              <a:t>Tolerante a fallos – Si una aplicación falla, esta será removida de la lista de manera automática</a:t>
            </a:r>
          </a:p>
        </p:txBody>
      </p:sp>
    </p:spTree>
    <p:extLst>
      <p:ext uri="{BB962C8B-B14F-4D97-AF65-F5344CB8AC3E}">
        <p14:creationId xmlns:p14="http://schemas.microsoft.com/office/powerpoint/2010/main" val="22416132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8A404-DDE8-5649-8C42-65FEDB41E2A9}"/>
              </a:ext>
            </a:extLst>
          </p:cNvPr>
          <p:cNvSpPr>
            <a:spLocks noGrp="1"/>
          </p:cNvSpPr>
          <p:nvPr>
            <p:ph type="title"/>
          </p:nvPr>
        </p:nvSpPr>
        <p:spPr/>
        <p:txBody>
          <a:bodyPr/>
          <a:lstStyle/>
          <a:p>
            <a:r>
              <a:rPr lang="es-419" dirty="0"/>
              <a:t>Service Discovery en la nube</a:t>
            </a:r>
          </a:p>
        </p:txBody>
      </p:sp>
      <p:pic>
        <p:nvPicPr>
          <p:cNvPr id="4" name="Imagen 3">
            <a:extLst>
              <a:ext uri="{FF2B5EF4-FFF2-40B4-BE49-F238E27FC236}">
                <a16:creationId xmlns:a16="http://schemas.microsoft.com/office/drawing/2014/main" id="{4579DC5A-536C-C849-849A-7B014D3C305C}"/>
              </a:ext>
            </a:extLst>
          </p:cNvPr>
          <p:cNvPicPr>
            <a:picLocks noChangeAspect="1"/>
          </p:cNvPicPr>
          <p:nvPr/>
        </p:nvPicPr>
        <p:blipFill>
          <a:blip r:embed="rId2"/>
          <a:stretch>
            <a:fillRect/>
          </a:stretch>
        </p:blipFill>
        <p:spPr>
          <a:xfrm>
            <a:off x="3531781" y="1690688"/>
            <a:ext cx="4558912" cy="5113374"/>
          </a:xfrm>
          <a:prstGeom prst="rect">
            <a:avLst/>
          </a:prstGeom>
        </p:spPr>
      </p:pic>
      <p:sp>
        <p:nvSpPr>
          <p:cNvPr id="8" name="CuadroTexto 7">
            <a:extLst>
              <a:ext uri="{FF2B5EF4-FFF2-40B4-BE49-F238E27FC236}">
                <a16:creationId xmlns:a16="http://schemas.microsoft.com/office/drawing/2014/main" id="{5501B9E4-4FA0-134B-86CC-7698F74B3A83}"/>
              </a:ext>
            </a:extLst>
          </p:cNvPr>
          <p:cNvSpPr txBox="1"/>
          <p:nvPr/>
        </p:nvSpPr>
        <p:spPr>
          <a:xfrm>
            <a:off x="3774558" y="1367522"/>
            <a:ext cx="5135525" cy="646331"/>
          </a:xfrm>
          <a:prstGeom prst="rect">
            <a:avLst/>
          </a:prstGeom>
          <a:noFill/>
        </p:spPr>
        <p:txBody>
          <a:bodyPr wrap="square" rtlCol="0">
            <a:spAutoFit/>
          </a:bodyPr>
          <a:lstStyle/>
          <a:p>
            <a:r>
              <a:rPr lang="es-419" dirty="0"/>
              <a:t>Los clientes no conocen la dirección física de los servidores</a:t>
            </a:r>
          </a:p>
        </p:txBody>
      </p:sp>
      <p:sp>
        <p:nvSpPr>
          <p:cNvPr id="9" name="CuadroTexto 8">
            <a:extLst>
              <a:ext uri="{FF2B5EF4-FFF2-40B4-BE49-F238E27FC236}">
                <a16:creationId xmlns:a16="http://schemas.microsoft.com/office/drawing/2014/main" id="{3C06C858-7003-C547-AE9C-7E839E0D5CC3}"/>
              </a:ext>
            </a:extLst>
          </p:cNvPr>
          <p:cNvSpPr txBox="1"/>
          <p:nvPr/>
        </p:nvSpPr>
        <p:spPr>
          <a:xfrm>
            <a:off x="724102" y="3785710"/>
            <a:ext cx="2796363" cy="923330"/>
          </a:xfrm>
          <a:prstGeom prst="rect">
            <a:avLst/>
          </a:prstGeom>
          <a:noFill/>
        </p:spPr>
        <p:txBody>
          <a:bodyPr wrap="square" rtlCol="0">
            <a:spAutoFit/>
          </a:bodyPr>
          <a:lstStyle/>
          <a:p>
            <a:pPr algn="r"/>
            <a:r>
              <a:rPr lang="es-419" dirty="0"/>
              <a:t>La ubicación de los servidores se busca usando su nombre lógico</a:t>
            </a:r>
          </a:p>
        </p:txBody>
      </p:sp>
      <p:sp>
        <p:nvSpPr>
          <p:cNvPr id="10" name="CuadroTexto 9">
            <a:extLst>
              <a:ext uri="{FF2B5EF4-FFF2-40B4-BE49-F238E27FC236}">
                <a16:creationId xmlns:a16="http://schemas.microsoft.com/office/drawing/2014/main" id="{2E43E034-0432-7A4E-8A32-3B521442BABB}"/>
              </a:ext>
            </a:extLst>
          </p:cNvPr>
          <p:cNvSpPr txBox="1"/>
          <p:nvPr/>
        </p:nvSpPr>
        <p:spPr>
          <a:xfrm>
            <a:off x="735418" y="5479831"/>
            <a:ext cx="2796363" cy="923330"/>
          </a:xfrm>
          <a:prstGeom prst="rect">
            <a:avLst/>
          </a:prstGeom>
          <a:noFill/>
        </p:spPr>
        <p:txBody>
          <a:bodyPr wrap="square" rtlCol="0">
            <a:spAutoFit/>
          </a:bodyPr>
          <a:lstStyle/>
          <a:p>
            <a:pPr algn="r"/>
            <a:r>
              <a:rPr lang="es-419" dirty="0"/>
              <a:t>Al iniciar, los servidores se registran con el servidor de service discovery</a:t>
            </a:r>
          </a:p>
        </p:txBody>
      </p:sp>
      <p:sp>
        <p:nvSpPr>
          <p:cNvPr id="11" name="CuadroTexto 10">
            <a:extLst>
              <a:ext uri="{FF2B5EF4-FFF2-40B4-BE49-F238E27FC236}">
                <a16:creationId xmlns:a16="http://schemas.microsoft.com/office/drawing/2014/main" id="{327DAB57-BA61-DE4D-ABAD-96BA4EF6AA0D}"/>
              </a:ext>
            </a:extLst>
          </p:cNvPr>
          <p:cNvSpPr txBox="1"/>
          <p:nvPr/>
        </p:nvSpPr>
        <p:spPr>
          <a:xfrm>
            <a:off x="8138537" y="3785710"/>
            <a:ext cx="2796363" cy="923330"/>
          </a:xfrm>
          <a:prstGeom prst="rect">
            <a:avLst/>
          </a:prstGeom>
          <a:noFill/>
        </p:spPr>
        <p:txBody>
          <a:bodyPr wrap="square" rtlCol="0">
            <a:spAutoFit/>
          </a:bodyPr>
          <a:lstStyle/>
          <a:p>
            <a:r>
              <a:rPr lang="es-419" dirty="0"/>
              <a:t>La información se comparte entre los nodos del cluster de service discovery</a:t>
            </a:r>
          </a:p>
        </p:txBody>
      </p:sp>
      <p:sp>
        <p:nvSpPr>
          <p:cNvPr id="12" name="CuadroTexto 11">
            <a:extLst>
              <a:ext uri="{FF2B5EF4-FFF2-40B4-BE49-F238E27FC236}">
                <a16:creationId xmlns:a16="http://schemas.microsoft.com/office/drawing/2014/main" id="{F7C1A467-7806-8940-AAC9-4D2F54A9113E}"/>
              </a:ext>
            </a:extLst>
          </p:cNvPr>
          <p:cNvSpPr txBox="1"/>
          <p:nvPr/>
        </p:nvSpPr>
        <p:spPr>
          <a:xfrm>
            <a:off x="8117270" y="5440604"/>
            <a:ext cx="3461585" cy="1200329"/>
          </a:xfrm>
          <a:prstGeom prst="rect">
            <a:avLst/>
          </a:prstGeom>
          <a:noFill/>
        </p:spPr>
        <p:txBody>
          <a:bodyPr wrap="square" rtlCol="0">
            <a:spAutoFit/>
          </a:bodyPr>
          <a:lstStyle/>
          <a:p>
            <a:r>
              <a:rPr lang="es-419" dirty="0"/>
              <a:t>Los servidores envían un heartbeat para indicar que estan vivos. Sino, son removidos de la lista de instancias</a:t>
            </a:r>
          </a:p>
        </p:txBody>
      </p:sp>
    </p:spTree>
    <p:extLst>
      <p:ext uri="{BB962C8B-B14F-4D97-AF65-F5344CB8AC3E}">
        <p14:creationId xmlns:p14="http://schemas.microsoft.com/office/powerpoint/2010/main" val="7036894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7D94F6-0CA3-054B-81CD-CF3FE04B2264}"/>
              </a:ext>
            </a:extLst>
          </p:cNvPr>
          <p:cNvSpPr>
            <a:spLocks noGrp="1"/>
          </p:cNvSpPr>
          <p:nvPr>
            <p:ph type="title"/>
          </p:nvPr>
        </p:nvSpPr>
        <p:spPr/>
        <p:txBody>
          <a:bodyPr/>
          <a:lstStyle/>
          <a:p>
            <a:r>
              <a:rPr lang="es-419" dirty="0"/>
              <a:t>Balanceo de carga del lado del cliente</a:t>
            </a:r>
          </a:p>
        </p:txBody>
      </p:sp>
      <p:sp>
        <p:nvSpPr>
          <p:cNvPr id="3" name="Marcador de contenido 2">
            <a:extLst>
              <a:ext uri="{FF2B5EF4-FFF2-40B4-BE49-F238E27FC236}">
                <a16:creationId xmlns:a16="http://schemas.microsoft.com/office/drawing/2014/main" id="{0C9F784E-A621-3A4F-B5C6-7306149EDB46}"/>
              </a:ext>
            </a:extLst>
          </p:cNvPr>
          <p:cNvSpPr>
            <a:spLocks noGrp="1"/>
          </p:cNvSpPr>
          <p:nvPr>
            <p:ph idx="1"/>
          </p:nvPr>
        </p:nvSpPr>
        <p:spPr/>
        <p:txBody>
          <a:bodyPr/>
          <a:lstStyle/>
          <a:p>
            <a:r>
              <a:rPr lang="es-419" dirty="0"/>
              <a:t>El cliente le pregunta al servidor de discovery por las aplicaciones disponibles y guarda la respuesta en su cache</a:t>
            </a:r>
          </a:p>
          <a:p>
            <a:r>
              <a:rPr lang="es-419" dirty="0"/>
              <a:t>Cuando el cliente hará una llamada, busca en su cache la dirección de la aplicación a consumir</a:t>
            </a:r>
          </a:p>
          <a:p>
            <a:r>
              <a:rPr lang="es-419" dirty="0"/>
              <a:t>Usando round robin, el cliente distribuye las llamadas a lo largo de los distintos servidores disponibles</a:t>
            </a:r>
          </a:p>
          <a:p>
            <a:r>
              <a:rPr lang="es-419" dirty="0"/>
              <a:t>El cliente, de manera constante y periodica, actualizará su cache para obtener la lista más reciente de instancias disponibles</a:t>
            </a:r>
          </a:p>
        </p:txBody>
      </p:sp>
    </p:spTree>
    <p:extLst>
      <p:ext uri="{BB962C8B-B14F-4D97-AF65-F5344CB8AC3E}">
        <p14:creationId xmlns:p14="http://schemas.microsoft.com/office/powerpoint/2010/main" val="14229158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9CE2D7-482F-EB45-8C8F-AB700AA949DB}"/>
              </a:ext>
            </a:extLst>
          </p:cNvPr>
          <p:cNvSpPr>
            <a:spLocks noGrp="1"/>
          </p:cNvSpPr>
          <p:nvPr>
            <p:ph type="title"/>
          </p:nvPr>
        </p:nvSpPr>
        <p:spPr/>
        <p:txBody>
          <a:bodyPr/>
          <a:lstStyle/>
          <a:p>
            <a:r>
              <a:rPr lang="es-419" dirty="0"/>
              <a:t>Service Discovery con Spring Cloud</a:t>
            </a:r>
          </a:p>
        </p:txBody>
      </p:sp>
      <p:sp>
        <p:nvSpPr>
          <p:cNvPr id="3" name="Marcador de contenido 2">
            <a:extLst>
              <a:ext uri="{FF2B5EF4-FFF2-40B4-BE49-F238E27FC236}">
                <a16:creationId xmlns:a16="http://schemas.microsoft.com/office/drawing/2014/main" id="{12913619-1AB5-FD44-A587-E9DA60FE8176}"/>
              </a:ext>
            </a:extLst>
          </p:cNvPr>
          <p:cNvSpPr>
            <a:spLocks noGrp="1"/>
          </p:cNvSpPr>
          <p:nvPr>
            <p:ph idx="1"/>
          </p:nvPr>
        </p:nvSpPr>
        <p:spPr/>
        <p:txBody>
          <a:bodyPr/>
          <a:lstStyle/>
          <a:p>
            <a:r>
              <a:rPr lang="es-419" dirty="0"/>
              <a:t>Spring Eureka Server – servidor donde se registran las aplicaciones disponibles</a:t>
            </a:r>
          </a:p>
          <a:p>
            <a:r>
              <a:rPr lang="es-419" dirty="0"/>
              <a:t>Spring Eureka Client – librería para que los clientes se registren en Eureka Server</a:t>
            </a:r>
          </a:p>
          <a:p>
            <a:r>
              <a:rPr lang="es-419" dirty="0"/>
              <a:t>Netflix Ribbon – balanceo de carga del lado del cliente</a:t>
            </a:r>
          </a:p>
          <a:p>
            <a:r>
              <a:rPr lang="es-419" dirty="0"/>
              <a:t>Client Service Discovery – puede ser con RestTemplate o un FeignClient</a:t>
            </a:r>
          </a:p>
        </p:txBody>
      </p:sp>
    </p:spTree>
    <p:extLst>
      <p:ext uri="{BB962C8B-B14F-4D97-AF65-F5344CB8AC3E}">
        <p14:creationId xmlns:p14="http://schemas.microsoft.com/office/powerpoint/2010/main" val="10691617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26C7D-E87E-FE4D-889E-BAD49BB2D6A6}"/>
              </a:ext>
            </a:extLst>
          </p:cNvPr>
          <p:cNvSpPr>
            <a:spLocks noGrp="1"/>
          </p:cNvSpPr>
          <p:nvPr>
            <p:ph type="title"/>
          </p:nvPr>
        </p:nvSpPr>
        <p:spPr/>
        <p:txBody>
          <a:bodyPr/>
          <a:lstStyle/>
          <a:p>
            <a:r>
              <a:rPr lang="es-419" dirty="0"/>
              <a:t>Spring Eureka Server</a:t>
            </a:r>
          </a:p>
        </p:txBody>
      </p:sp>
      <p:sp>
        <p:nvSpPr>
          <p:cNvPr id="3" name="Marcador de contenido 2">
            <a:extLst>
              <a:ext uri="{FF2B5EF4-FFF2-40B4-BE49-F238E27FC236}">
                <a16:creationId xmlns:a16="http://schemas.microsoft.com/office/drawing/2014/main" id="{D85012B5-956E-A449-BA00-4A3A0624B0A7}"/>
              </a:ext>
            </a:extLst>
          </p:cNvPr>
          <p:cNvSpPr>
            <a:spLocks noGrp="1"/>
          </p:cNvSpPr>
          <p:nvPr>
            <p:ph idx="1"/>
          </p:nvPr>
        </p:nvSpPr>
        <p:spPr/>
        <p:txBody>
          <a:bodyPr>
            <a:normAutofit fontScale="77500" lnSpcReduction="20000"/>
          </a:bodyPr>
          <a:lstStyle/>
          <a:p>
            <a:r>
              <a:rPr lang="es-419" dirty="0"/>
              <a:t>Importar la siguiente librería:</a:t>
            </a:r>
          </a:p>
          <a:p>
            <a:pPr lvl="1"/>
            <a:r>
              <a:rPr lang="es-419" dirty="0"/>
              <a:t>&lt;groupId&gt;org.springframework.cloud&lt;/groupId&gt; </a:t>
            </a:r>
            <a:br>
              <a:rPr lang="es-419" dirty="0"/>
            </a:br>
            <a:r>
              <a:rPr lang="es-419" dirty="0"/>
              <a:t>&lt;artifactId&gt;spring-cloud-starter-eureka-server&lt;/artifactId</a:t>
            </a:r>
          </a:p>
          <a:p>
            <a:r>
              <a:rPr lang="es-419" dirty="0"/>
              <a:t>Añadir las propiedades:</a:t>
            </a:r>
          </a:p>
          <a:p>
            <a:pPr lvl="1"/>
            <a:r>
              <a:rPr lang="es-419" dirty="0"/>
              <a:t>server.port: 8761 -&gt; puerto en el que levanta Eureka</a:t>
            </a:r>
          </a:p>
          <a:p>
            <a:pPr lvl="1"/>
            <a:r>
              <a:rPr lang="es-419" dirty="0"/>
              <a:t>eureka.client.registerWithEureka: false -&gt; evita que Eureka se registre a si mismo</a:t>
            </a:r>
          </a:p>
          <a:p>
            <a:pPr lvl="1"/>
            <a:r>
              <a:rPr lang="es-419" dirty="0"/>
              <a:t>eureka.client.fetchRegistry: false -&gt; evita que la información de los clientes se ponga en cache</a:t>
            </a:r>
          </a:p>
          <a:p>
            <a:pPr lvl="1"/>
            <a:r>
              <a:rPr lang="es-419" dirty="0"/>
              <a:t>eureka.waitTimeInMsWhenSyncEmpty: 0 -&gt; tiempo que dará Eureka para que las aplicaciones se registren antes de publicarlos</a:t>
            </a:r>
          </a:p>
          <a:p>
            <a:pPr lvl="1"/>
            <a:r>
              <a:rPr lang="es-419" dirty="0"/>
              <a:t>eureka. numberOfReplicationRetries: 0 -&gt; número de intentos que hará Eureka para encontrar peers</a:t>
            </a:r>
          </a:p>
          <a:p>
            <a:r>
              <a:rPr lang="es-419" dirty="0"/>
              <a:t>Poner la anotación @EnableEurekaServer en la clase main</a:t>
            </a:r>
          </a:p>
          <a:p>
            <a:r>
              <a:rPr lang="es-419" dirty="0"/>
              <a:t>Eureka puede tardar hasta 30 segundos en registrar una aplicación ya que espera 3 heartbeats exitosos separados por 10 segundos</a:t>
            </a:r>
          </a:p>
          <a:p>
            <a:r>
              <a:rPr lang="es-419" dirty="0">
                <a:hlinkClick r:id="rId2"/>
              </a:rPr>
              <a:t>http://localhost:8761/eureka/apps/</a:t>
            </a:r>
            <a:endParaRPr lang="es-419" dirty="0"/>
          </a:p>
          <a:p>
            <a:pPr marL="0" indent="0">
              <a:buNone/>
            </a:pPr>
            <a:endParaRPr lang="es-419" dirty="0"/>
          </a:p>
          <a:p>
            <a:pPr marL="457200" lvl="1" indent="0">
              <a:buNone/>
            </a:pPr>
            <a:endParaRPr lang="es-419" dirty="0"/>
          </a:p>
          <a:p>
            <a:pPr lvl="1"/>
            <a:endParaRPr lang="es-419" dirty="0"/>
          </a:p>
        </p:txBody>
      </p:sp>
    </p:spTree>
    <p:extLst>
      <p:ext uri="{BB962C8B-B14F-4D97-AF65-F5344CB8AC3E}">
        <p14:creationId xmlns:p14="http://schemas.microsoft.com/office/powerpoint/2010/main" val="373697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04984-0B21-A14B-8E36-8B2449D55306}"/>
              </a:ext>
            </a:extLst>
          </p:cNvPr>
          <p:cNvSpPr>
            <a:spLocks noGrp="1"/>
          </p:cNvSpPr>
          <p:nvPr>
            <p:ph type="title"/>
          </p:nvPr>
        </p:nvSpPr>
        <p:spPr/>
        <p:txBody>
          <a:bodyPr/>
          <a:lstStyle/>
          <a:p>
            <a:r>
              <a:rPr lang="es-419" dirty="0"/>
              <a:t>Por qué cambiar?</a:t>
            </a:r>
          </a:p>
        </p:txBody>
      </p:sp>
      <p:sp>
        <p:nvSpPr>
          <p:cNvPr id="3" name="Marcador de contenido 2">
            <a:extLst>
              <a:ext uri="{FF2B5EF4-FFF2-40B4-BE49-F238E27FC236}">
                <a16:creationId xmlns:a16="http://schemas.microsoft.com/office/drawing/2014/main" id="{339D5E7D-427C-0F4C-8819-A87F987A4449}"/>
              </a:ext>
            </a:extLst>
          </p:cNvPr>
          <p:cNvSpPr>
            <a:spLocks noGrp="1"/>
          </p:cNvSpPr>
          <p:nvPr>
            <p:ph idx="1"/>
          </p:nvPr>
        </p:nvSpPr>
        <p:spPr/>
        <p:txBody>
          <a:bodyPr/>
          <a:lstStyle/>
          <a:p>
            <a:r>
              <a:rPr lang="es-419" dirty="0"/>
              <a:t>Aplicaciones cada vez más complejas </a:t>
            </a:r>
          </a:p>
          <a:p>
            <a:pPr lvl="1"/>
            <a:r>
              <a:rPr lang="es-419" dirty="0"/>
              <a:t>Muchas dependencias e integraciones internas y externas</a:t>
            </a:r>
          </a:p>
          <a:p>
            <a:r>
              <a:rPr lang="es-419" dirty="0"/>
              <a:t>Los clientes esperan desarrollos más rápidos</a:t>
            </a:r>
          </a:p>
          <a:p>
            <a:pPr lvl="1"/>
            <a:r>
              <a:rPr lang="es-419" dirty="0"/>
              <a:t>Agilidad y desarrollos continuos, incrementales e iterativos</a:t>
            </a:r>
          </a:p>
          <a:p>
            <a:r>
              <a:rPr lang="es-419" dirty="0"/>
              <a:t>Desempeño y escalabilidad mandatorios</a:t>
            </a:r>
          </a:p>
          <a:p>
            <a:r>
              <a:rPr lang="es-419" dirty="0"/>
              <a:t>Los clientes esperan alta disponibilidad</a:t>
            </a:r>
          </a:p>
          <a:p>
            <a:pPr lvl="1"/>
            <a:r>
              <a:rPr lang="es-419" dirty="0"/>
              <a:t>Una falla puede llevar a un cliente a la competencia</a:t>
            </a:r>
          </a:p>
          <a:p>
            <a:pPr lvl="1"/>
            <a:r>
              <a:rPr lang="es-419" dirty="0"/>
              <a:t>Los problemas en una parte de la aplicación no deben de poner en riesgo la aplicación entera</a:t>
            </a:r>
          </a:p>
        </p:txBody>
      </p:sp>
    </p:spTree>
    <p:extLst>
      <p:ext uri="{BB962C8B-B14F-4D97-AF65-F5344CB8AC3E}">
        <p14:creationId xmlns:p14="http://schemas.microsoft.com/office/powerpoint/2010/main" val="28977459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26C7D-E87E-FE4D-889E-BAD49BB2D6A6}"/>
              </a:ext>
            </a:extLst>
          </p:cNvPr>
          <p:cNvSpPr>
            <a:spLocks noGrp="1"/>
          </p:cNvSpPr>
          <p:nvPr>
            <p:ph type="title"/>
          </p:nvPr>
        </p:nvSpPr>
        <p:spPr/>
        <p:txBody>
          <a:bodyPr/>
          <a:lstStyle/>
          <a:p>
            <a:r>
              <a:rPr lang="es-419" dirty="0"/>
              <a:t>Spring Eureka Server</a:t>
            </a:r>
          </a:p>
        </p:txBody>
      </p:sp>
      <p:sp>
        <p:nvSpPr>
          <p:cNvPr id="3" name="Marcador de contenido 2">
            <a:extLst>
              <a:ext uri="{FF2B5EF4-FFF2-40B4-BE49-F238E27FC236}">
                <a16:creationId xmlns:a16="http://schemas.microsoft.com/office/drawing/2014/main" id="{D85012B5-956E-A449-BA00-4A3A0624B0A7}"/>
              </a:ext>
            </a:extLst>
          </p:cNvPr>
          <p:cNvSpPr>
            <a:spLocks noGrp="1"/>
          </p:cNvSpPr>
          <p:nvPr>
            <p:ph idx="1"/>
          </p:nvPr>
        </p:nvSpPr>
        <p:spPr/>
        <p:txBody>
          <a:bodyPr>
            <a:normAutofit/>
          </a:bodyPr>
          <a:lstStyle/>
          <a:p>
            <a:r>
              <a:rPr lang="es-419" dirty="0"/>
              <a:t>Recomendaciones para producción:</a:t>
            </a:r>
          </a:p>
          <a:p>
            <a:pPr lvl="1"/>
            <a:r>
              <a:rPr lang="es-419" dirty="0"/>
              <a:t>La combinación de cacheo del lado del cliente y el uso de heartbaeats hacen que utilizar Eureka en stand alone tenga una resiliencia decente</a:t>
            </a:r>
          </a:p>
          <a:p>
            <a:pPr lvl="2"/>
            <a:r>
              <a:rPr lang="es-419" dirty="0"/>
              <a:t>Es necesario agregar un monitor para reiniciar/reemplazar el proceso en caso de falla</a:t>
            </a:r>
          </a:p>
          <a:p>
            <a:pPr lvl="1"/>
            <a:r>
              <a:rPr lang="es-419" dirty="0"/>
              <a:t>Si se necesita mayor resiliencia: utilizar el modo de High Availability de Eureka para que haya multiples instancias de Eureka</a:t>
            </a:r>
          </a:p>
          <a:p>
            <a:pPr lvl="1"/>
            <a:r>
              <a:rPr lang="es-419" dirty="0"/>
              <a:t>Se puede agregar seguridad incluyendo la dependencia de spring-boot-starter-security</a:t>
            </a:r>
          </a:p>
          <a:p>
            <a:pPr lvl="2"/>
            <a:r>
              <a:rPr lang="es-419" dirty="0"/>
              <a:t>Se debe de desactivar la configuración de CSRF de spring security</a:t>
            </a:r>
          </a:p>
          <a:p>
            <a:pPr marL="0" indent="0">
              <a:buNone/>
            </a:pPr>
            <a:endParaRPr lang="es-419" dirty="0"/>
          </a:p>
          <a:p>
            <a:pPr marL="457200" lvl="1" indent="0">
              <a:buNone/>
            </a:pPr>
            <a:endParaRPr lang="es-419" dirty="0"/>
          </a:p>
          <a:p>
            <a:pPr lvl="1"/>
            <a:endParaRPr lang="es-419" dirty="0"/>
          </a:p>
        </p:txBody>
      </p:sp>
    </p:spTree>
    <p:extLst>
      <p:ext uri="{BB962C8B-B14F-4D97-AF65-F5344CB8AC3E}">
        <p14:creationId xmlns:p14="http://schemas.microsoft.com/office/powerpoint/2010/main" val="41331730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738C2-3463-5A4F-AE0C-3CB79E363203}"/>
              </a:ext>
            </a:extLst>
          </p:cNvPr>
          <p:cNvSpPr>
            <a:spLocks noGrp="1"/>
          </p:cNvSpPr>
          <p:nvPr>
            <p:ph type="title"/>
          </p:nvPr>
        </p:nvSpPr>
        <p:spPr/>
        <p:txBody>
          <a:bodyPr/>
          <a:lstStyle/>
          <a:p>
            <a:r>
              <a:rPr lang="es-419" dirty="0"/>
              <a:t>Registrar Servicio en Spring Eureka</a:t>
            </a:r>
          </a:p>
        </p:txBody>
      </p:sp>
      <p:sp>
        <p:nvSpPr>
          <p:cNvPr id="3" name="Marcador de contenido 2">
            <a:extLst>
              <a:ext uri="{FF2B5EF4-FFF2-40B4-BE49-F238E27FC236}">
                <a16:creationId xmlns:a16="http://schemas.microsoft.com/office/drawing/2014/main" id="{46B37F39-A1BC-8F41-93D6-EFEA175F53BD}"/>
              </a:ext>
            </a:extLst>
          </p:cNvPr>
          <p:cNvSpPr>
            <a:spLocks noGrp="1"/>
          </p:cNvSpPr>
          <p:nvPr>
            <p:ph idx="1"/>
          </p:nvPr>
        </p:nvSpPr>
        <p:spPr/>
        <p:txBody>
          <a:bodyPr>
            <a:normAutofit lnSpcReduction="10000"/>
          </a:bodyPr>
          <a:lstStyle/>
          <a:p>
            <a:r>
              <a:rPr lang="es-419" dirty="0"/>
              <a:t>Importar la siguiente librería (y el release train de spring cloud):</a:t>
            </a:r>
          </a:p>
          <a:p>
            <a:pPr lvl="1"/>
            <a:r>
              <a:rPr lang="es-419" dirty="0"/>
              <a:t>&lt;groupId&gt;org.springframework.cloud&lt;/groupId&gt; </a:t>
            </a:r>
            <a:br>
              <a:rPr lang="es-419" dirty="0"/>
            </a:br>
            <a:r>
              <a:rPr lang="es-419" dirty="0"/>
              <a:t>&lt;artifactId&gt;spring-cloud-starter-netflix-eureka-client&lt;/artifactId</a:t>
            </a:r>
          </a:p>
          <a:p>
            <a:r>
              <a:rPr lang="es-419" dirty="0"/>
              <a:t>Añadir las propiedades:</a:t>
            </a:r>
          </a:p>
          <a:p>
            <a:pPr lvl="1"/>
            <a:r>
              <a:rPr lang="es-419" dirty="0"/>
              <a:t>eureka.instance.preferIpAddress=true -&gt; usar ips en vez de hosts</a:t>
            </a:r>
          </a:p>
          <a:p>
            <a:pPr lvl="1"/>
            <a:r>
              <a:rPr lang="es-419" dirty="0"/>
              <a:t>eureka.client.registerWithEureka=true -&gt; registrar la aplicación en eureka</a:t>
            </a:r>
          </a:p>
          <a:p>
            <a:pPr lvl="1"/>
            <a:r>
              <a:rPr lang="es-419" dirty="0"/>
              <a:t>eureka.client.fetchRegistry=true -&gt; guarda una copia del registro en el cache</a:t>
            </a:r>
          </a:p>
          <a:p>
            <a:pPr lvl="1"/>
            <a:r>
              <a:rPr lang="es-419" dirty="0"/>
              <a:t>eureka.client.serviceUrl.defaultZone=http://localhost:8761/eureka -&gt; ubicación del servidor de eureka</a:t>
            </a:r>
          </a:p>
          <a:p>
            <a:r>
              <a:rPr lang="es-419" dirty="0"/>
              <a:t>Crear un bootstrap.yml y asignar el nombre de la app:</a:t>
            </a:r>
          </a:p>
          <a:p>
            <a:pPr lvl="1"/>
            <a:r>
              <a:rPr lang="es-419" dirty="0"/>
              <a:t>spring.application.name: NOMBRE_APP</a:t>
            </a:r>
          </a:p>
          <a:p>
            <a:pPr lvl="1"/>
            <a:endParaRPr lang="es-419" dirty="0"/>
          </a:p>
          <a:p>
            <a:endParaRPr lang="es-419" dirty="0"/>
          </a:p>
        </p:txBody>
      </p:sp>
    </p:spTree>
    <p:extLst>
      <p:ext uri="{BB962C8B-B14F-4D97-AF65-F5344CB8AC3E}">
        <p14:creationId xmlns:p14="http://schemas.microsoft.com/office/powerpoint/2010/main" val="381914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F3BCF-713F-4B4F-8584-8ECC274C94FD}"/>
              </a:ext>
            </a:extLst>
          </p:cNvPr>
          <p:cNvSpPr>
            <a:spLocks noGrp="1"/>
          </p:cNvSpPr>
          <p:nvPr>
            <p:ph type="title"/>
          </p:nvPr>
        </p:nvSpPr>
        <p:spPr/>
        <p:txBody>
          <a:bodyPr/>
          <a:lstStyle/>
          <a:p>
            <a:r>
              <a:rPr lang="es-419" dirty="0"/>
              <a:t>Usar un servicio registrado en Spring Eureka</a:t>
            </a:r>
          </a:p>
        </p:txBody>
      </p:sp>
      <p:sp>
        <p:nvSpPr>
          <p:cNvPr id="3" name="Marcador de contenido 2">
            <a:extLst>
              <a:ext uri="{FF2B5EF4-FFF2-40B4-BE49-F238E27FC236}">
                <a16:creationId xmlns:a16="http://schemas.microsoft.com/office/drawing/2014/main" id="{D090A127-416D-BC4B-80DA-F77EE2F59ED3}"/>
              </a:ext>
            </a:extLst>
          </p:cNvPr>
          <p:cNvSpPr>
            <a:spLocks noGrp="1"/>
          </p:cNvSpPr>
          <p:nvPr>
            <p:ph idx="1"/>
          </p:nvPr>
        </p:nvSpPr>
        <p:spPr/>
        <p:txBody>
          <a:bodyPr/>
          <a:lstStyle/>
          <a:p>
            <a:r>
              <a:rPr lang="es-419" dirty="0"/>
              <a:t>Netflix Ribbon hace balanceo de carga del lado del cliente</a:t>
            </a:r>
          </a:p>
          <a:p>
            <a:r>
              <a:rPr lang="es-419" dirty="0"/>
              <a:t>Podemos usar un servicio registrado en Eureka a través de Ribbon de las siguientes maneras:</a:t>
            </a:r>
          </a:p>
          <a:p>
            <a:pPr lvl="1"/>
            <a:r>
              <a:rPr lang="es-419" dirty="0"/>
              <a:t>RestTemplate con ServiceDiscovery activado</a:t>
            </a:r>
          </a:p>
          <a:p>
            <a:pPr lvl="1"/>
            <a:r>
              <a:rPr lang="es-419" dirty="0"/>
              <a:t>Netflix Feign client</a:t>
            </a:r>
          </a:p>
        </p:txBody>
      </p:sp>
    </p:spTree>
    <p:extLst>
      <p:ext uri="{BB962C8B-B14F-4D97-AF65-F5344CB8AC3E}">
        <p14:creationId xmlns:p14="http://schemas.microsoft.com/office/powerpoint/2010/main" val="2324169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FFE75E-D627-8B43-A71E-5BD0DADC83EB}"/>
              </a:ext>
            </a:extLst>
          </p:cNvPr>
          <p:cNvSpPr>
            <a:spLocks noGrp="1"/>
          </p:cNvSpPr>
          <p:nvPr>
            <p:ph type="title"/>
          </p:nvPr>
        </p:nvSpPr>
        <p:spPr/>
        <p:txBody>
          <a:bodyPr/>
          <a:lstStyle/>
          <a:p>
            <a:r>
              <a:rPr lang="es-419" dirty="0"/>
              <a:t>RestTemplate con ServiceDiscovery activado</a:t>
            </a:r>
          </a:p>
        </p:txBody>
      </p:sp>
      <p:sp>
        <p:nvSpPr>
          <p:cNvPr id="3" name="Marcador de contenido 2">
            <a:extLst>
              <a:ext uri="{FF2B5EF4-FFF2-40B4-BE49-F238E27FC236}">
                <a16:creationId xmlns:a16="http://schemas.microsoft.com/office/drawing/2014/main" id="{5017FBA5-24DC-B04F-877B-68157B78C53D}"/>
              </a:ext>
            </a:extLst>
          </p:cNvPr>
          <p:cNvSpPr>
            <a:spLocks noGrp="1"/>
          </p:cNvSpPr>
          <p:nvPr>
            <p:ph idx="1"/>
          </p:nvPr>
        </p:nvSpPr>
        <p:spPr/>
        <p:txBody>
          <a:bodyPr/>
          <a:lstStyle/>
          <a:p>
            <a:r>
              <a:rPr lang="es-419" dirty="0"/>
              <a:t>Agregar el release train de Spring Cloud deseado</a:t>
            </a:r>
          </a:p>
          <a:p>
            <a:r>
              <a:rPr lang="es-419" dirty="0"/>
              <a:t>Agregar la siguiente dependencia:</a:t>
            </a:r>
          </a:p>
          <a:p>
            <a:pPr marL="457200" lvl="1" indent="0">
              <a:buNone/>
            </a:pPr>
            <a:r>
              <a:rPr lang="es-419" dirty="0"/>
              <a:t>&lt;groupId&gt;org.springframework.cloud&lt;/groupId&gt;</a:t>
            </a:r>
          </a:p>
          <a:p>
            <a:pPr marL="457200" lvl="1" indent="0">
              <a:buNone/>
            </a:pPr>
            <a:r>
              <a:rPr lang="es-419" dirty="0"/>
              <a:t>&lt;artifactId&gt;spring-cloud-starter-netflix-eureka-client&lt;/artifactId&gt;</a:t>
            </a:r>
          </a:p>
          <a:p>
            <a:r>
              <a:rPr lang="es-419" dirty="0"/>
              <a:t>Agregar la annotación @EnableDiscoveryClient </a:t>
            </a:r>
          </a:p>
          <a:p>
            <a:r>
              <a:rPr lang="es-419" dirty="0"/>
              <a:t>Crear un bean RestTemplate con la annotación @LoadBalanced </a:t>
            </a:r>
          </a:p>
          <a:p>
            <a:r>
              <a:rPr lang="es-419" dirty="0"/>
              <a:t>Usar el service id en las urls de las peticiones hechas con el RestTemplat en vez del host real</a:t>
            </a:r>
          </a:p>
        </p:txBody>
      </p:sp>
    </p:spTree>
    <p:extLst>
      <p:ext uri="{BB962C8B-B14F-4D97-AF65-F5344CB8AC3E}">
        <p14:creationId xmlns:p14="http://schemas.microsoft.com/office/powerpoint/2010/main" val="11693887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7AFEA-5CA5-3F42-8B11-5BE60E79AB1E}"/>
              </a:ext>
            </a:extLst>
          </p:cNvPr>
          <p:cNvSpPr>
            <a:spLocks noGrp="1"/>
          </p:cNvSpPr>
          <p:nvPr>
            <p:ph type="title"/>
          </p:nvPr>
        </p:nvSpPr>
        <p:spPr/>
        <p:txBody>
          <a:bodyPr/>
          <a:lstStyle/>
          <a:p>
            <a:r>
              <a:rPr lang="es-419" dirty="0"/>
              <a:t>RestTemplate con FeignClient</a:t>
            </a:r>
          </a:p>
        </p:txBody>
      </p:sp>
      <p:sp>
        <p:nvSpPr>
          <p:cNvPr id="3" name="Marcador de contenido 2">
            <a:extLst>
              <a:ext uri="{FF2B5EF4-FFF2-40B4-BE49-F238E27FC236}">
                <a16:creationId xmlns:a16="http://schemas.microsoft.com/office/drawing/2014/main" id="{EAA4B852-F5F0-3B47-9564-E2D67941D77E}"/>
              </a:ext>
            </a:extLst>
          </p:cNvPr>
          <p:cNvSpPr>
            <a:spLocks noGrp="1"/>
          </p:cNvSpPr>
          <p:nvPr>
            <p:ph idx="1"/>
          </p:nvPr>
        </p:nvSpPr>
        <p:spPr/>
        <p:txBody>
          <a:bodyPr>
            <a:normAutofit fontScale="92500" lnSpcReduction="10000"/>
          </a:bodyPr>
          <a:lstStyle/>
          <a:p>
            <a:r>
              <a:rPr lang="es-419" dirty="0"/>
              <a:t>Agregar el release train de Spring Cloud deseado</a:t>
            </a:r>
          </a:p>
          <a:p>
            <a:r>
              <a:rPr lang="es-419" dirty="0"/>
              <a:t>Agregar la siguiente dependencia de Feign:</a:t>
            </a:r>
          </a:p>
          <a:p>
            <a:pPr marL="457200" lvl="1" indent="0" fontAlgn="base">
              <a:buNone/>
            </a:pPr>
            <a:r>
              <a:rPr lang="es-419" dirty="0"/>
              <a:t>&lt;groupId&gt;org.springframework.cloud&lt;/groupId&gt;</a:t>
            </a:r>
          </a:p>
          <a:p>
            <a:pPr marL="457200" lvl="1" indent="0" fontAlgn="base">
              <a:buNone/>
            </a:pPr>
            <a:r>
              <a:rPr lang="es-419" dirty="0"/>
              <a:t>&lt;artifactId&gt;spring-cloud-starter-openfeign&lt;/artifactId&gt;</a:t>
            </a:r>
          </a:p>
          <a:p>
            <a:r>
              <a:rPr lang="es-419" dirty="0"/>
              <a:t>Agregar la annotación @EnableFeignClients en la clase Main</a:t>
            </a:r>
          </a:p>
          <a:p>
            <a:r>
              <a:rPr lang="es-419" dirty="0"/>
              <a:t>Usar la annotación @FeignClient(“{applicationId}”) en la interfaz, reemplazando el applicationId por la aplicación deseada</a:t>
            </a:r>
          </a:p>
          <a:p>
            <a:r>
              <a:rPr lang="es-419" dirty="0"/>
              <a:t>Definir los métodos de la interfaz:</a:t>
            </a:r>
          </a:p>
          <a:p>
            <a:pPr marL="0" indent="0">
              <a:buNone/>
            </a:pPr>
            <a:r>
              <a:rPr lang="es-419" dirty="0"/>
              <a:t>	@RequestMapping(method= RequestMethod.</a:t>
            </a:r>
            <a:r>
              <a:rPr lang="es-419" b="1" i="1" dirty="0"/>
              <a:t>GET</a:t>
            </a:r>
            <a:r>
              <a:rPr lang="es-419" dirty="0"/>
              <a:t>, value="/items/{id}")</a:t>
            </a:r>
            <a:br>
              <a:rPr lang="es-419" dirty="0"/>
            </a:br>
            <a:endParaRPr lang="es-419" dirty="0"/>
          </a:p>
        </p:txBody>
      </p:sp>
    </p:spTree>
    <p:extLst>
      <p:ext uri="{BB962C8B-B14F-4D97-AF65-F5344CB8AC3E}">
        <p14:creationId xmlns:p14="http://schemas.microsoft.com/office/powerpoint/2010/main" val="18565349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9510B-EBB7-3841-B785-19CF8003B386}"/>
              </a:ext>
            </a:extLst>
          </p:cNvPr>
          <p:cNvSpPr>
            <a:spLocks noGrp="1"/>
          </p:cNvSpPr>
          <p:nvPr>
            <p:ph type="title"/>
          </p:nvPr>
        </p:nvSpPr>
        <p:spPr/>
        <p:txBody>
          <a:bodyPr/>
          <a:lstStyle/>
          <a:p>
            <a:r>
              <a:rPr lang="es-419" dirty="0"/>
              <a:t>Patrones de Resiliencia en Microservicios</a:t>
            </a:r>
          </a:p>
        </p:txBody>
      </p:sp>
      <p:sp>
        <p:nvSpPr>
          <p:cNvPr id="4" name="Marcador de texto 3">
            <a:extLst>
              <a:ext uri="{FF2B5EF4-FFF2-40B4-BE49-F238E27FC236}">
                <a16:creationId xmlns:a16="http://schemas.microsoft.com/office/drawing/2014/main" id="{5B4087C0-2126-AA4C-9CEE-D4D211EFB204}"/>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3708016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AE624C-E2FE-264A-8076-08A6EC0B9D2D}"/>
              </a:ext>
            </a:extLst>
          </p:cNvPr>
          <p:cNvSpPr>
            <a:spLocks noGrp="1"/>
          </p:cNvSpPr>
          <p:nvPr>
            <p:ph type="title"/>
          </p:nvPr>
        </p:nvSpPr>
        <p:spPr/>
        <p:txBody>
          <a:bodyPr/>
          <a:lstStyle/>
          <a:p>
            <a:r>
              <a:rPr lang="es-419" dirty="0"/>
              <a:t>Resiliencia</a:t>
            </a:r>
          </a:p>
        </p:txBody>
      </p:sp>
      <p:sp>
        <p:nvSpPr>
          <p:cNvPr id="5" name="Marcador de contenido 4">
            <a:extLst>
              <a:ext uri="{FF2B5EF4-FFF2-40B4-BE49-F238E27FC236}">
                <a16:creationId xmlns:a16="http://schemas.microsoft.com/office/drawing/2014/main" id="{7C7313AE-F760-234C-AD0D-BF223DB33999}"/>
              </a:ext>
            </a:extLst>
          </p:cNvPr>
          <p:cNvSpPr>
            <a:spLocks noGrp="1"/>
          </p:cNvSpPr>
          <p:nvPr>
            <p:ph idx="1"/>
          </p:nvPr>
        </p:nvSpPr>
        <p:spPr/>
        <p:txBody>
          <a:bodyPr>
            <a:normAutofit lnSpcReduction="10000"/>
          </a:bodyPr>
          <a:lstStyle/>
          <a:p>
            <a:r>
              <a:rPr lang="es-419" dirty="0"/>
              <a:t>Todos los sistemas, en especial los distribuidos, presentan fallos</a:t>
            </a:r>
          </a:p>
          <a:p>
            <a:r>
              <a:rPr lang="es-419" dirty="0"/>
              <a:t>Es nuestra responsabilidad como ingenieros diseñar los sistemas para que sean tolerantes a fallos</a:t>
            </a:r>
          </a:p>
          <a:p>
            <a:r>
              <a:rPr lang="es-419" dirty="0"/>
              <a:t>Generalmente nuestro manejo de fallas se limita solamente a la falla total de un componente (balanceo cargas, clusters, geo-replicación)</a:t>
            </a:r>
          </a:p>
          <a:p>
            <a:r>
              <a:rPr lang="es-419" dirty="0"/>
              <a:t>Otras fallas pueden ocurrir como lentitud, que puede provocar una caída en cascada por el agotamiento de recursos </a:t>
            </a:r>
          </a:p>
          <a:p>
            <a:pPr lvl="1"/>
            <a:r>
              <a:rPr lang="es-419" dirty="0"/>
              <a:t>Aplicación A manda llamar a B (que tiene problema de performance)</a:t>
            </a:r>
          </a:p>
          <a:p>
            <a:pPr lvl="1"/>
            <a:r>
              <a:rPr lang="es-419" dirty="0"/>
              <a:t>Dado que A no sabe que B esta mal, la sigue mandando llamar y sus hilos siguen quedando bloqueados porque B no responde</a:t>
            </a:r>
          </a:p>
          <a:p>
            <a:pPr lvl="1"/>
            <a:r>
              <a:rPr lang="es-419" dirty="0"/>
              <a:t>Se agotan los recursos de A</a:t>
            </a:r>
          </a:p>
        </p:txBody>
      </p:sp>
    </p:spTree>
    <p:extLst>
      <p:ext uri="{BB962C8B-B14F-4D97-AF65-F5344CB8AC3E}">
        <p14:creationId xmlns:p14="http://schemas.microsoft.com/office/powerpoint/2010/main" val="6780791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66C066-B558-6847-8F12-1E42B4E278EB}"/>
              </a:ext>
            </a:extLst>
          </p:cNvPr>
          <p:cNvSpPr>
            <a:spLocks noGrp="1"/>
          </p:cNvSpPr>
          <p:nvPr>
            <p:ph type="title"/>
          </p:nvPr>
        </p:nvSpPr>
        <p:spPr/>
        <p:txBody>
          <a:bodyPr/>
          <a:lstStyle/>
          <a:p>
            <a:r>
              <a:rPr lang="es-419" dirty="0"/>
              <a:t>Patrones de Resiliencia en el Cliente</a:t>
            </a:r>
          </a:p>
        </p:txBody>
      </p:sp>
      <p:sp>
        <p:nvSpPr>
          <p:cNvPr id="3" name="Marcador de contenido 2">
            <a:extLst>
              <a:ext uri="{FF2B5EF4-FFF2-40B4-BE49-F238E27FC236}">
                <a16:creationId xmlns:a16="http://schemas.microsoft.com/office/drawing/2014/main" id="{DF5C05D3-F4A3-6C48-9BF7-0B60455F8B83}"/>
              </a:ext>
            </a:extLst>
          </p:cNvPr>
          <p:cNvSpPr>
            <a:spLocks noGrp="1"/>
          </p:cNvSpPr>
          <p:nvPr>
            <p:ph idx="1"/>
          </p:nvPr>
        </p:nvSpPr>
        <p:spPr/>
        <p:txBody>
          <a:bodyPr>
            <a:normAutofit lnSpcReduction="10000"/>
          </a:bodyPr>
          <a:lstStyle/>
          <a:p>
            <a:r>
              <a:rPr lang="es-419" dirty="0"/>
              <a:t>Se centran en proteger al consumidor de un recurso remoto (por ejemplo un servicio o una base de datos) para que este no fallee en caso de que el recurso remoto presente fallos o mal desempeño.</a:t>
            </a:r>
          </a:p>
          <a:p>
            <a:r>
              <a:rPr lang="es-419" dirty="0"/>
              <a:t>El objetivo es que los clientes fallen rápido, que no consuman sus recursos futilmente y prevenir que el problema se propague a otros componentes de la aplicación, en cascada.</a:t>
            </a:r>
          </a:p>
          <a:p>
            <a:r>
              <a:rPr lang="es-419" dirty="0"/>
              <a:t>4 patrones:</a:t>
            </a:r>
          </a:p>
          <a:p>
            <a:pPr marL="914400" lvl="1" indent="-457200">
              <a:buFont typeface="+mj-lt"/>
              <a:buAutoNum type="arabicPeriod"/>
            </a:pPr>
            <a:r>
              <a:rPr lang="es-419" dirty="0"/>
              <a:t>Balanceo de carga del lado del cliente</a:t>
            </a:r>
          </a:p>
          <a:p>
            <a:pPr marL="914400" lvl="1" indent="-457200">
              <a:buFont typeface="+mj-lt"/>
              <a:buAutoNum type="arabicPeriod"/>
            </a:pPr>
            <a:r>
              <a:rPr lang="es-419" dirty="0"/>
              <a:t>Corto circuitos</a:t>
            </a:r>
          </a:p>
          <a:p>
            <a:pPr marL="914400" lvl="1" indent="-457200">
              <a:buFont typeface="+mj-lt"/>
              <a:buAutoNum type="arabicPeriod"/>
            </a:pPr>
            <a:r>
              <a:rPr lang="es-419" dirty="0"/>
              <a:t>Fallbacks o Plan B</a:t>
            </a:r>
          </a:p>
          <a:p>
            <a:pPr marL="914400" lvl="1" indent="-457200">
              <a:buFont typeface="+mj-lt"/>
              <a:buAutoNum type="arabicPeriod"/>
            </a:pPr>
            <a:r>
              <a:rPr lang="es-419" dirty="0"/>
              <a:t>Bulkheads o Comparmentización</a:t>
            </a:r>
          </a:p>
        </p:txBody>
      </p:sp>
    </p:spTree>
    <p:extLst>
      <p:ext uri="{BB962C8B-B14F-4D97-AF65-F5344CB8AC3E}">
        <p14:creationId xmlns:p14="http://schemas.microsoft.com/office/powerpoint/2010/main" val="35647858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2812CE-3D2F-C645-AF45-D77D5485081B}"/>
              </a:ext>
            </a:extLst>
          </p:cNvPr>
          <p:cNvSpPr>
            <a:spLocks noGrp="1"/>
          </p:cNvSpPr>
          <p:nvPr>
            <p:ph type="title"/>
          </p:nvPr>
        </p:nvSpPr>
        <p:spPr/>
        <p:txBody>
          <a:bodyPr/>
          <a:lstStyle/>
          <a:p>
            <a:r>
              <a:rPr lang="es-419" dirty="0"/>
              <a:t>Balanceo de carga del lado del cliente</a:t>
            </a:r>
          </a:p>
        </p:txBody>
      </p:sp>
      <p:sp>
        <p:nvSpPr>
          <p:cNvPr id="3" name="Marcador de contenido 2">
            <a:extLst>
              <a:ext uri="{FF2B5EF4-FFF2-40B4-BE49-F238E27FC236}">
                <a16:creationId xmlns:a16="http://schemas.microsoft.com/office/drawing/2014/main" id="{1E5D957F-493F-6046-9DCC-3B91E6BB0BBE}"/>
              </a:ext>
            </a:extLst>
          </p:cNvPr>
          <p:cNvSpPr>
            <a:spLocks noGrp="1"/>
          </p:cNvSpPr>
          <p:nvPr>
            <p:ph idx="1"/>
          </p:nvPr>
        </p:nvSpPr>
        <p:spPr/>
        <p:txBody>
          <a:bodyPr/>
          <a:lstStyle/>
          <a:p>
            <a:r>
              <a:rPr lang="es-419" dirty="0"/>
              <a:t>Lo hace Netflix Ribbon por nosotros</a:t>
            </a:r>
          </a:p>
        </p:txBody>
      </p:sp>
    </p:spTree>
    <p:extLst>
      <p:ext uri="{BB962C8B-B14F-4D97-AF65-F5344CB8AC3E}">
        <p14:creationId xmlns:p14="http://schemas.microsoft.com/office/powerpoint/2010/main" val="42412475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95809B-B29C-9148-830E-6AA655D91CE5}"/>
              </a:ext>
            </a:extLst>
          </p:cNvPr>
          <p:cNvSpPr>
            <a:spLocks noGrp="1"/>
          </p:cNvSpPr>
          <p:nvPr>
            <p:ph type="title"/>
          </p:nvPr>
        </p:nvSpPr>
        <p:spPr/>
        <p:txBody>
          <a:bodyPr/>
          <a:lstStyle/>
          <a:p>
            <a:r>
              <a:rPr lang="es-419" dirty="0"/>
              <a:t>Corto Circuito</a:t>
            </a:r>
          </a:p>
        </p:txBody>
      </p:sp>
      <p:sp>
        <p:nvSpPr>
          <p:cNvPr id="3" name="Marcador de contenido 2">
            <a:extLst>
              <a:ext uri="{FF2B5EF4-FFF2-40B4-BE49-F238E27FC236}">
                <a16:creationId xmlns:a16="http://schemas.microsoft.com/office/drawing/2014/main" id="{19913254-3F54-6A43-8F4D-FCEF9A29FDDE}"/>
              </a:ext>
            </a:extLst>
          </p:cNvPr>
          <p:cNvSpPr>
            <a:spLocks noGrp="1"/>
          </p:cNvSpPr>
          <p:nvPr>
            <p:ph idx="1"/>
          </p:nvPr>
        </p:nvSpPr>
        <p:spPr/>
        <p:txBody>
          <a:bodyPr>
            <a:normAutofit/>
          </a:bodyPr>
          <a:lstStyle/>
          <a:p>
            <a:r>
              <a:rPr lang="es-419" dirty="0"/>
              <a:t>Si el componente de corto circuito (CCC) detecta un problema, este rompe la conexión y evita que este afecte otros componentes</a:t>
            </a:r>
          </a:p>
          <a:p>
            <a:r>
              <a:rPr lang="es-419" dirty="0"/>
              <a:t>El CCC monitorea las llamadas a servicios remotos. En caso de que estas tomen demasiado tiempo, este finalizará la llamada.</a:t>
            </a:r>
          </a:p>
          <a:p>
            <a:r>
              <a:rPr lang="es-419" dirty="0"/>
              <a:t>Adicionalmente, mantiene un registro de las llamadas al recurso remoto y, en caso de que cierto número de llamadas falle, el CCC impedirá futuras conexiones, habilitando el fallado rápido.</a:t>
            </a:r>
          </a:p>
        </p:txBody>
      </p:sp>
    </p:spTree>
    <p:extLst>
      <p:ext uri="{BB962C8B-B14F-4D97-AF65-F5344CB8AC3E}">
        <p14:creationId xmlns:p14="http://schemas.microsoft.com/office/powerpoint/2010/main" val="3226224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B1FFB-27D4-B443-BEA7-3A64BD7B569F}"/>
              </a:ext>
            </a:extLst>
          </p:cNvPr>
          <p:cNvSpPr>
            <a:spLocks noGrp="1"/>
          </p:cNvSpPr>
          <p:nvPr>
            <p:ph type="title"/>
          </p:nvPr>
        </p:nvSpPr>
        <p:spPr/>
        <p:txBody>
          <a:bodyPr/>
          <a:lstStyle/>
          <a:p>
            <a:r>
              <a:rPr lang="es-419" dirty="0"/>
              <a:t>Moverse rápido y no romper cosas</a:t>
            </a:r>
          </a:p>
        </p:txBody>
      </p:sp>
      <p:pic>
        <p:nvPicPr>
          <p:cNvPr id="4" name="Marcador de contenido 3">
            <a:extLst>
              <a:ext uri="{FF2B5EF4-FFF2-40B4-BE49-F238E27FC236}">
                <a16:creationId xmlns:a16="http://schemas.microsoft.com/office/drawing/2014/main" id="{3EECE765-E3B1-884F-9D1A-31931FDCF528}"/>
              </a:ext>
            </a:extLst>
          </p:cNvPr>
          <p:cNvPicPr>
            <a:picLocks noGrp="1" noChangeAspect="1"/>
          </p:cNvPicPr>
          <p:nvPr>
            <p:ph idx="1"/>
          </p:nvPr>
        </p:nvPicPr>
        <p:blipFill>
          <a:blip r:embed="rId2"/>
          <a:stretch>
            <a:fillRect/>
          </a:stretch>
        </p:blipFill>
        <p:spPr>
          <a:xfrm>
            <a:off x="3238500" y="2445544"/>
            <a:ext cx="5715000" cy="3111500"/>
          </a:xfrm>
          <a:prstGeom prst="rect">
            <a:avLst/>
          </a:prstGeom>
        </p:spPr>
      </p:pic>
      <p:sp>
        <p:nvSpPr>
          <p:cNvPr id="5" name="CuadroTexto 4">
            <a:extLst>
              <a:ext uri="{FF2B5EF4-FFF2-40B4-BE49-F238E27FC236}">
                <a16:creationId xmlns:a16="http://schemas.microsoft.com/office/drawing/2014/main" id="{B2635F24-E034-AB44-A54D-03AECF68B178}"/>
              </a:ext>
            </a:extLst>
          </p:cNvPr>
          <p:cNvSpPr txBox="1"/>
          <p:nvPr/>
        </p:nvSpPr>
        <p:spPr>
          <a:xfrm>
            <a:off x="2095928" y="1828800"/>
            <a:ext cx="2404153" cy="369332"/>
          </a:xfrm>
          <a:prstGeom prst="rect">
            <a:avLst/>
          </a:prstGeom>
          <a:noFill/>
        </p:spPr>
        <p:txBody>
          <a:bodyPr wrap="square" rtlCol="0">
            <a:spAutoFit/>
          </a:bodyPr>
          <a:lstStyle/>
          <a:p>
            <a:r>
              <a:rPr lang="es-419" dirty="0"/>
              <a:t>State of DevOps report</a:t>
            </a:r>
          </a:p>
        </p:txBody>
      </p:sp>
    </p:spTree>
    <p:extLst>
      <p:ext uri="{BB962C8B-B14F-4D97-AF65-F5344CB8AC3E}">
        <p14:creationId xmlns:p14="http://schemas.microsoft.com/office/powerpoint/2010/main" val="28925815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8A08B-44DC-6F4C-B850-78121333B581}"/>
              </a:ext>
            </a:extLst>
          </p:cNvPr>
          <p:cNvSpPr>
            <a:spLocks noGrp="1"/>
          </p:cNvSpPr>
          <p:nvPr>
            <p:ph type="title"/>
          </p:nvPr>
        </p:nvSpPr>
        <p:spPr/>
        <p:txBody>
          <a:bodyPr/>
          <a:lstStyle/>
          <a:p>
            <a:r>
              <a:rPr lang="es-419" dirty="0"/>
              <a:t>Fallback o Plan b</a:t>
            </a:r>
          </a:p>
        </p:txBody>
      </p:sp>
      <p:sp>
        <p:nvSpPr>
          <p:cNvPr id="3" name="Marcador de contenido 2">
            <a:extLst>
              <a:ext uri="{FF2B5EF4-FFF2-40B4-BE49-F238E27FC236}">
                <a16:creationId xmlns:a16="http://schemas.microsoft.com/office/drawing/2014/main" id="{02C63234-4BB0-EC45-81A5-66399D00B343}"/>
              </a:ext>
            </a:extLst>
          </p:cNvPr>
          <p:cNvSpPr>
            <a:spLocks noGrp="1"/>
          </p:cNvSpPr>
          <p:nvPr>
            <p:ph idx="1"/>
          </p:nvPr>
        </p:nvSpPr>
        <p:spPr/>
        <p:txBody>
          <a:bodyPr>
            <a:normAutofit fontScale="92500" lnSpcReduction="10000"/>
          </a:bodyPr>
          <a:lstStyle/>
          <a:p>
            <a:r>
              <a:rPr lang="es-419" dirty="0"/>
              <a:t>Consiste en que, cuando una llamada a un servicio remoto falla, en vez de generar una excepción, el consumidor del servicio ejecutará un camino de código alternativo para intentar llevar a cabo la  acción por otros medios</a:t>
            </a:r>
          </a:p>
          <a:p>
            <a:r>
              <a:rPr lang="es-419" dirty="0"/>
              <a:t>El plan B generalmente es buscar los datos en otra fuente o encolar las peticiones en algun lado para su procesamiento futuro</a:t>
            </a:r>
          </a:p>
          <a:p>
            <a:r>
              <a:rPr lang="es-419" dirty="0"/>
              <a:t>Al usuario no se le mostrará una excepción indicando un problema, pero se le notificará que su petición será atendida en una fecha futura</a:t>
            </a:r>
          </a:p>
          <a:p>
            <a:r>
              <a:rPr lang="es-419" dirty="0"/>
              <a:t>Por ejemplo:</a:t>
            </a:r>
          </a:p>
          <a:p>
            <a:pPr lvl="1"/>
            <a:r>
              <a:rPr lang="es-419" dirty="0"/>
              <a:t>Recomendaciones en e-commerce: Intentamos mostrarle al usuario recomendaciones personalizadas a sus gustos. Más sin embargo, si no podemos calcular en ese momento las recomendaciones, le mostramos unas recomendaciones genéricas basadas en los productos más vendidos.</a:t>
            </a:r>
          </a:p>
        </p:txBody>
      </p:sp>
    </p:spTree>
    <p:extLst>
      <p:ext uri="{BB962C8B-B14F-4D97-AF65-F5344CB8AC3E}">
        <p14:creationId xmlns:p14="http://schemas.microsoft.com/office/powerpoint/2010/main" val="7442791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E50235-A741-B142-BE71-0D4C7390F429}"/>
              </a:ext>
            </a:extLst>
          </p:cNvPr>
          <p:cNvSpPr>
            <a:spLocks noGrp="1"/>
          </p:cNvSpPr>
          <p:nvPr>
            <p:ph type="title"/>
          </p:nvPr>
        </p:nvSpPr>
        <p:spPr/>
        <p:txBody>
          <a:bodyPr/>
          <a:lstStyle/>
          <a:p>
            <a:r>
              <a:rPr lang="es-419" dirty="0"/>
              <a:t>Bulkhead o Compartimentización</a:t>
            </a:r>
          </a:p>
        </p:txBody>
      </p:sp>
      <p:sp>
        <p:nvSpPr>
          <p:cNvPr id="3" name="Marcador de contenido 2">
            <a:extLst>
              <a:ext uri="{FF2B5EF4-FFF2-40B4-BE49-F238E27FC236}">
                <a16:creationId xmlns:a16="http://schemas.microsoft.com/office/drawing/2014/main" id="{28CA2BDC-50CE-B442-8BCA-67B351CA4167}"/>
              </a:ext>
            </a:extLst>
          </p:cNvPr>
          <p:cNvSpPr>
            <a:spLocks noGrp="1"/>
          </p:cNvSpPr>
          <p:nvPr>
            <p:ph idx="1"/>
          </p:nvPr>
        </p:nvSpPr>
        <p:spPr/>
        <p:txBody>
          <a:bodyPr>
            <a:normAutofit/>
          </a:bodyPr>
          <a:lstStyle/>
          <a:p>
            <a:r>
              <a:rPr lang="es-419" dirty="0"/>
              <a:t>Se basa en un concepto de la construcción de barcos. Si el el barco esta dividido en multiples compartimientos separados y herméticos, aún en una grieta en el casco, el agua se mantiene aislada en un solo compartimiento, evitando que el barco se hunda</a:t>
            </a:r>
          </a:p>
          <a:p>
            <a:r>
              <a:rPr lang="es-419" dirty="0"/>
              <a:t>De manera similar, en el software, podemos segmentar las llamadas a recursos remotos en multiples thread pools:</a:t>
            </a:r>
          </a:p>
          <a:p>
            <a:pPr lvl="1"/>
            <a:r>
              <a:rPr lang="es-419" dirty="0"/>
              <a:t>Si el threadpool del recurso remoto con fallo se satura, el de los demás  recursos se mantiene sin problemas</a:t>
            </a:r>
          </a:p>
        </p:txBody>
      </p:sp>
    </p:spTree>
    <p:extLst>
      <p:ext uri="{BB962C8B-B14F-4D97-AF65-F5344CB8AC3E}">
        <p14:creationId xmlns:p14="http://schemas.microsoft.com/office/powerpoint/2010/main" val="42176737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F195BB-8198-8245-A358-060E0708A6BE}"/>
              </a:ext>
            </a:extLst>
          </p:cNvPr>
          <p:cNvSpPr>
            <a:spLocks noGrp="1"/>
          </p:cNvSpPr>
          <p:nvPr>
            <p:ph type="title"/>
          </p:nvPr>
        </p:nvSpPr>
        <p:spPr/>
        <p:txBody>
          <a:bodyPr/>
          <a:lstStyle/>
          <a:p>
            <a:r>
              <a:rPr lang="es-419" dirty="0"/>
              <a:t>Fallo en Cascada</a:t>
            </a:r>
          </a:p>
        </p:txBody>
      </p:sp>
      <p:pic>
        <p:nvPicPr>
          <p:cNvPr id="4" name="Marcador de contenido 3">
            <a:extLst>
              <a:ext uri="{FF2B5EF4-FFF2-40B4-BE49-F238E27FC236}">
                <a16:creationId xmlns:a16="http://schemas.microsoft.com/office/drawing/2014/main" id="{0C75652B-0F64-0F4B-BB90-22378292796B}"/>
              </a:ext>
            </a:extLst>
          </p:cNvPr>
          <p:cNvPicPr>
            <a:picLocks noGrp="1" noChangeAspect="1"/>
          </p:cNvPicPr>
          <p:nvPr>
            <p:ph idx="1"/>
          </p:nvPr>
        </p:nvPicPr>
        <p:blipFill>
          <a:blip r:embed="rId2"/>
          <a:stretch>
            <a:fillRect/>
          </a:stretch>
        </p:blipFill>
        <p:spPr>
          <a:xfrm>
            <a:off x="4758185" y="170739"/>
            <a:ext cx="6719112" cy="6397453"/>
          </a:xfrm>
          <a:prstGeom prst="rect">
            <a:avLst/>
          </a:prstGeom>
        </p:spPr>
      </p:pic>
      <p:sp>
        <p:nvSpPr>
          <p:cNvPr id="5" name="CuadroTexto 4">
            <a:extLst>
              <a:ext uri="{FF2B5EF4-FFF2-40B4-BE49-F238E27FC236}">
                <a16:creationId xmlns:a16="http://schemas.microsoft.com/office/drawing/2014/main" id="{9E13695B-448D-C149-AC52-4D55F0CF346F}"/>
              </a:ext>
            </a:extLst>
          </p:cNvPr>
          <p:cNvSpPr txBox="1"/>
          <p:nvPr/>
        </p:nvSpPr>
        <p:spPr>
          <a:xfrm>
            <a:off x="420413" y="3310759"/>
            <a:ext cx="3783724" cy="1200329"/>
          </a:xfrm>
          <a:prstGeom prst="rect">
            <a:avLst/>
          </a:prstGeom>
          <a:noFill/>
        </p:spPr>
        <p:txBody>
          <a:bodyPr wrap="square" rtlCol="0">
            <a:spAutoFit/>
          </a:bodyPr>
          <a:lstStyle/>
          <a:p>
            <a:r>
              <a:rPr lang="es-419" dirty="0"/>
              <a:t>Objetivos:</a:t>
            </a:r>
          </a:p>
          <a:p>
            <a:r>
              <a:rPr lang="es-419" dirty="0"/>
              <a:t>1. Fail fast</a:t>
            </a:r>
          </a:p>
          <a:p>
            <a:r>
              <a:rPr lang="es-419" dirty="0"/>
              <a:t>2. Fail gracefully</a:t>
            </a:r>
          </a:p>
          <a:p>
            <a:r>
              <a:rPr lang="es-419" dirty="0"/>
              <a:t>3. Recover seamlessly</a:t>
            </a:r>
          </a:p>
        </p:txBody>
      </p:sp>
    </p:spTree>
    <p:extLst>
      <p:ext uri="{BB962C8B-B14F-4D97-AF65-F5344CB8AC3E}">
        <p14:creationId xmlns:p14="http://schemas.microsoft.com/office/powerpoint/2010/main" val="7093143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E83B-21BB-7F41-9D38-4A3F5BF61D8B}"/>
              </a:ext>
            </a:extLst>
          </p:cNvPr>
          <p:cNvSpPr>
            <a:spLocks noGrp="1"/>
          </p:cNvSpPr>
          <p:nvPr>
            <p:ph type="title"/>
          </p:nvPr>
        </p:nvSpPr>
        <p:spPr/>
        <p:txBody>
          <a:bodyPr/>
          <a:lstStyle/>
          <a:p>
            <a:r>
              <a:rPr lang="es-419" dirty="0"/>
              <a:t>Resiliencia con Hystrix</a:t>
            </a:r>
          </a:p>
        </p:txBody>
      </p:sp>
      <p:sp>
        <p:nvSpPr>
          <p:cNvPr id="3" name="Marcador de contenido 2">
            <a:extLst>
              <a:ext uri="{FF2B5EF4-FFF2-40B4-BE49-F238E27FC236}">
                <a16:creationId xmlns:a16="http://schemas.microsoft.com/office/drawing/2014/main" id="{BADEC438-BB3C-A847-96BE-E9A2CFDDB930}"/>
              </a:ext>
            </a:extLst>
          </p:cNvPr>
          <p:cNvSpPr>
            <a:spLocks noGrp="1"/>
          </p:cNvSpPr>
          <p:nvPr>
            <p:ph idx="1"/>
          </p:nvPr>
        </p:nvSpPr>
        <p:spPr/>
        <p:txBody>
          <a:bodyPr/>
          <a:lstStyle/>
          <a:p>
            <a:r>
              <a:rPr lang="es-419" dirty="0"/>
              <a:t>Escribir estos patrones requiere un alto conocimiento en hilos</a:t>
            </a:r>
          </a:p>
          <a:p>
            <a:r>
              <a:rPr lang="es-419" dirty="0"/>
              <a:t>Spring Cloud y Netflix nos proporcionan Hystrix</a:t>
            </a:r>
          </a:p>
          <a:p>
            <a:r>
              <a:rPr lang="es-419" dirty="0"/>
              <a:t>Implementación robusta y probada en batalla de los patrones de resiliencia</a:t>
            </a:r>
          </a:p>
        </p:txBody>
      </p:sp>
    </p:spTree>
    <p:extLst>
      <p:ext uri="{BB962C8B-B14F-4D97-AF65-F5344CB8AC3E}">
        <p14:creationId xmlns:p14="http://schemas.microsoft.com/office/powerpoint/2010/main" val="18064866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D0484-463B-2045-A045-2E9026C629C3}"/>
              </a:ext>
            </a:extLst>
          </p:cNvPr>
          <p:cNvSpPr>
            <a:spLocks noGrp="1"/>
          </p:cNvSpPr>
          <p:nvPr>
            <p:ph type="title"/>
          </p:nvPr>
        </p:nvSpPr>
        <p:spPr/>
        <p:txBody>
          <a:bodyPr/>
          <a:lstStyle/>
          <a:p>
            <a:r>
              <a:rPr lang="es-419" dirty="0"/>
              <a:t>Configurar el cliente para usar Hystrix</a:t>
            </a:r>
          </a:p>
        </p:txBody>
      </p:sp>
      <p:sp>
        <p:nvSpPr>
          <p:cNvPr id="3" name="Marcador de contenido 2">
            <a:extLst>
              <a:ext uri="{FF2B5EF4-FFF2-40B4-BE49-F238E27FC236}">
                <a16:creationId xmlns:a16="http://schemas.microsoft.com/office/drawing/2014/main" id="{5E60983C-8BE0-EC43-8060-85535285ABE4}"/>
              </a:ext>
            </a:extLst>
          </p:cNvPr>
          <p:cNvSpPr>
            <a:spLocks noGrp="1"/>
          </p:cNvSpPr>
          <p:nvPr>
            <p:ph idx="1"/>
          </p:nvPr>
        </p:nvSpPr>
        <p:spPr/>
        <p:txBody>
          <a:bodyPr>
            <a:normAutofit/>
          </a:bodyPr>
          <a:lstStyle/>
          <a:p>
            <a:r>
              <a:rPr lang="es-419" dirty="0"/>
              <a:t>Importar la siguiente librerias:</a:t>
            </a:r>
          </a:p>
          <a:p>
            <a:pPr marL="457200" lvl="1" indent="0">
              <a:buNone/>
            </a:pPr>
            <a:r>
              <a:rPr lang="es-419" dirty="0"/>
              <a:t>&lt;groupId&gt;org.springframework.cloud&lt;/groupId&gt; </a:t>
            </a:r>
            <a:br>
              <a:rPr lang="es-419" dirty="0"/>
            </a:br>
            <a:r>
              <a:rPr lang="es-419" dirty="0"/>
              <a:t>&lt;artifactId&gt;spring-cloud-starter-netflix-hystrix&lt;/artifactId&gt; </a:t>
            </a:r>
          </a:p>
          <a:p>
            <a:r>
              <a:rPr lang="es-419" dirty="0"/>
              <a:t>Incluir la annotación @EnableCircuitBreaker en la clase main</a:t>
            </a:r>
          </a:p>
          <a:p>
            <a:r>
              <a:rPr lang="es-419" dirty="0"/>
              <a:t>Utilizar la annotación de @HystrixCommand en los métodos que queramos aplicar resiliencia</a:t>
            </a:r>
          </a:p>
          <a:p>
            <a:pPr lvl="1"/>
            <a:endParaRPr lang="es-419" dirty="0"/>
          </a:p>
        </p:txBody>
      </p:sp>
    </p:spTree>
    <p:extLst>
      <p:ext uri="{BB962C8B-B14F-4D97-AF65-F5344CB8AC3E}">
        <p14:creationId xmlns:p14="http://schemas.microsoft.com/office/powerpoint/2010/main" val="24777673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F5AA1-0815-F945-8000-617BE49E6587}"/>
              </a:ext>
            </a:extLst>
          </p:cNvPr>
          <p:cNvSpPr>
            <a:spLocks noGrp="1"/>
          </p:cNvSpPr>
          <p:nvPr>
            <p:ph type="title"/>
          </p:nvPr>
        </p:nvSpPr>
        <p:spPr/>
        <p:txBody>
          <a:bodyPr/>
          <a:lstStyle/>
          <a:p>
            <a:r>
              <a:rPr lang="es-419" dirty="0"/>
              <a:t>Personalizar Corto Circuito</a:t>
            </a:r>
          </a:p>
        </p:txBody>
      </p:sp>
      <p:sp>
        <p:nvSpPr>
          <p:cNvPr id="3" name="Marcador de contenido 2">
            <a:extLst>
              <a:ext uri="{FF2B5EF4-FFF2-40B4-BE49-F238E27FC236}">
                <a16:creationId xmlns:a16="http://schemas.microsoft.com/office/drawing/2014/main" id="{198E9064-42C8-9647-849D-68952B0B066E}"/>
              </a:ext>
            </a:extLst>
          </p:cNvPr>
          <p:cNvSpPr>
            <a:spLocks noGrp="1"/>
          </p:cNvSpPr>
          <p:nvPr>
            <p:ph idx="1"/>
          </p:nvPr>
        </p:nvSpPr>
        <p:spPr/>
        <p:txBody>
          <a:bodyPr>
            <a:normAutofit lnSpcReduction="10000"/>
          </a:bodyPr>
          <a:lstStyle/>
          <a:p>
            <a:r>
              <a:rPr lang="es-419" dirty="0"/>
              <a:t>Utilizar @HystrixProperty( name="execution.isolation.thread.timeoutInMilliseconds", value=”20000")  para cambiar el timeout a 20 segundos</a:t>
            </a:r>
          </a:p>
          <a:p>
            <a:r>
              <a:rPr lang="es-419" dirty="0"/>
              <a:t>Otras propiedades útiles:</a:t>
            </a:r>
          </a:p>
          <a:p>
            <a:pPr lvl="1"/>
            <a:r>
              <a:rPr lang="es-419" dirty="0"/>
              <a:t>requestVolumeThreshold: número de llamadas (durante la ventana de análisis) después de las cuáles se analizará romper el circuito</a:t>
            </a:r>
          </a:p>
          <a:p>
            <a:pPr lvl="1"/>
            <a:r>
              <a:rPr lang="es-419" dirty="0"/>
              <a:t>errorThresholdPercentage: porcentaje de llamadas fallidas después de las cuáles el circuito se romperá (solo aplica si el requestVolumeThreshold ha sido cumplido)</a:t>
            </a:r>
          </a:p>
          <a:p>
            <a:pPr lvl="1"/>
            <a:r>
              <a:rPr lang="es-419" dirty="0"/>
              <a:t>sleepWindowInMilliseconds: tiempo que pasará antes de dejar pasar una llamada nuevamente (si esta es exitosa, el circuito se habilita de nuevo)</a:t>
            </a:r>
          </a:p>
          <a:p>
            <a:pPr lvl="1"/>
            <a:r>
              <a:rPr lang="es-419" dirty="0"/>
              <a:t>timeInMilliseconds : controla el tiempo de la ventana de análisis</a:t>
            </a:r>
          </a:p>
          <a:p>
            <a:pPr lvl="1"/>
            <a:endParaRPr lang="es-419" dirty="0"/>
          </a:p>
          <a:p>
            <a:endParaRPr lang="es-419" dirty="0"/>
          </a:p>
        </p:txBody>
      </p:sp>
    </p:spTree>
    <p:extLst>
      <p:ext uri="{BB962C8B-B14F-4D97-AF65-F5344CB8AC3E}">
        <p14:creationId xmlns:p14="http://schemas.microsoft.com/office/powerpoint/2010/main" val="29647783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6C9A4A-EF0E-E546-B965-0BBA3D3C15E0}"/>
              </a:ext>
            </a:extLst>
          </p:cNvPr>
          <p:cNvSpPr>
            <a:spLocks noGrp="1"/>
          </p:cNvSpPr>
          <p:nvPr>
            <p:ph type="title"/>
          </p:nvPr>
        </p:nvSpPr>
        <p:spPr/>
        <p:txBody>
          <a:bodyPr/>
          <a:lstStyle/>
          <a:p>
            <a:r>
              <a:rPr lang="es-419" dirty="0"/>
              <a:t>Aplicar patrón Fallback</a:t>
            </a:r>
          </a:p>
        </p:txBody>
      </p:sp>
      <p:sp>
        <p:nvSpPr>
          <p:cNvPr id="3" name="Marcador de contenido 2">
            <a:extLst>
              <a:ext uri="{FF2B5EF4-FFF2-40B4-BE49-F238E27FC236}">
                <a16:creationId xmlns:a16="http://schemas.microsoft.com/office/drawing/2014/main" id="{C495E69E-D0BA-0543-A6FD-C20507EF6EDE}"/>
              </a:ext>
            </a:extLst>
          </p:cNvPr>
          <p:cNvSpPr>
            <a:spLocks noGrp="1"/>
          </p:cNvSpPr>
          <p:nvPr>
            <p:ph idx="1"/>
          </p:nvPr>
        </p:nvSpPr>
        <p:spPr/>
        <p:txBody>
          <a:bodyPr/>
          <a:lstStyle/>
          <a:p>
            <a:r>
              <a:rPr lang="es-419" dirty="0"/>
              <a:t>Definir el método que queramos llamar cuando la operación falle</a:t>
            </a:r>
          </a:p>
          <a:p>
            <a:r>
              <a:rPr lang="es-419" dirty="0"/>
              <a:t>Utilizar la propiedad fallbackMethod en la annotación para indicar el método definido anteriormente</a:t>
            </a:r>
          </a:p>
          <a:p>
            <a:pPr lvl="1"/>
            <a:r>
              <a:rPr lang="es-419" dirty="0"/>
              <a:t> @HystrixCommand(fallbackMethod = ”metodoFallback") </a:t>
            </a:r>
          </a:p>
          <a:p>
            <a:r>
              <a:rPr lang="es-419" dirty="0"/>
              <a:t>La estrategía de fallback se define por la tolerancia de tus clientes a tener información no actualizada y que tan importante es no hacerles saber que hay un error en la aplicación</a:t>
            </a:r>
          </a:p>
          <a:p>
            <a:endParaRPr lang="es-419" dirty="0"/>
          </a:p>
          <a:p>
            <a:endParaRPr lang="es-419" dirty="0"/>
          </a:p>
        </p:txBody>
      </p:sp>
    </p:spTree>
    <p:extLst>
      <p:ext uri="{BB962C8B-B14F-4D97-AF65-F5344CB8AC3E}">
        <p14:creationId xmlns:p14="http://schemas.microsoft.com/office/powerpoint/2010/main" val="22072256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CC606-7F13-9D4B-9B19-591ADDC7DAF2}"/>
              </a:ext>
            </a:extLst>
          </p:cNvPr>
          <p:cNvSpPr>
            <a:spLocks noGrp="1"/>
          </p:cNvSpPr>
          <p:nvPr>
            <p:ph type="title"/>
          </p:nvPr>
        </p:nvSpPr>
        <p:spPr/>
        <p:txBody>
          <a:bodyPr/>
          <a:lstStyle/>
          <a:p>
            <a:r>
              <a:rPr lang="es-419" dirty="0"/>
              <a:t>Sin el Patrón de Bulkhead</a:t>
            </a:r>
          </a:p>
        </p:txBody>
      </p:sp>
      <p:pic>
        <p:nvPicPr>
          <p:cNvPr id="4" name="Marcador de contenido 3">
            <a:extLst>
              <a:ext uri="{FF2B5EF4-FFF2-40B4-BE49-F238E27FC236}">
                <a16:creationId xmlns:a16="http://schemas.microsoft.com/office/drawing/2014/main" id="{670ED13A-FF89-4240-9394-65D2BC5D840D}"/>
              </a:ext>
            </a:extLst>
          </p:cNvPr>
          <p:cNvPicPr>
            <a:picLocks noGrp="1" noChangeAspect="1"/>
          </p:cNvPicPr>
          <p:nvPr>
            <p:ph idx="1"/>
          </p:nvPr>
        </p:nvPicPr>
        <p:blipFill>
          <a:blip r:embed="rId2"/>
          <a:stretch>
            <a:fillRect/>
          </a:stretch>
        </p:blipFill>
        <p:spPr>
          <a:xfrm>
            <a:off x="2793453" y="1690688"/>
            <a:ext cx="6016514" cy="4351338"/>
          </a:xfrm>
          <a:prstGeom prst="rect">
            <a:avLst/>
          </a:prstGeom>
        </p:spPr>
      </p:pic>
    </p:spTree>
    <p:extLst>
      <p:ext uri="{BB962C8B-B14F-4D97-AF65-F5344CB8AC3E}">
        <p14:creationId xmlns:p14="http://schemas.microsoft.com/office/powerpoint/2010/main" val="10254012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6D166-A8F9-1D4C-B64C-69A70BAD5720}"/>
              </a:ext>
            </a:extLst>
          </p:cNvPr>
          <p:cNvSpPr>
            <a:spLocks noGrp="1"/>
          </p:cNvSpPr>
          <p:nvPr>
            <p:ph type="title"/>
          </p:nvPr>
        </p:nvSpPr>
        <p:spPr/>
        <p:txBody>
          <a:bodyPr/>
          <a:lstStyle/>
          <a:p>
            <a:r>
              <a:rPr lang="es-419" dirty="0"/>
              <a:t>Aplicar el Patrón de Bulkhead</a:t>
            </a:r>
          </a:p>
        </p:txBody>
      </p:sp>
      <p:sp>
        <p:nvSpPr>
          <p:cNvPr id="3" name="Marcador de contenido 2">
            <a:extLst>
              <a:ext uri="{FF2B5EF4-FFF2-40B4-BE49-F238E27FC236}">
                <a16:creationId xmlns:a16="http://schemas.microsoft.com/office/drawing/2014/main" id="{40633F65-4F1A-6A44-9AD7-6E6911F43B5F}"/>
              </a:ext>
            </a:extLst>
          </p:cNvPr>
          <p:cNvSpPr>
            <a:spLocks noGrp="1"/>
          </p:cNvSpPr>
          <p:nvPr>
            <p:ph idx="1"/>
          </p:nvPr>
        </p:nvSpPr>
        <p:spPr/>
        <p:txBody>
          <a:bodyPr>
            <a:normAutofit fontScale="92500" lnSpcReduction="20000"/>
          </a:bodyPr>
          <a:lstStyle/>
          <a:p>
            <a:r>
              <a:rPr lang="es-419" dirty="0"/>
              <a:t>Por default Hystrix segrega las llamadas remotas en un thread pool</a:t>
            </a:r>
          </a:p>
          <a:p>
            <a:r>
              <a:rPr lang="es-419" dirty="0"/>
              <a:t>El tamaño por default del thread pool es 10</a:t>
            </a:r>
          </a:p>
          <a:p>
            <a:r>
              <a:rPr lang="es-419" dirty="0"/>
              <a:t>Bulkhead recomienda crear varios threadpools para aislar las distintas llamadas</a:t>
            </a:r>
          </a:p>
          <a:p>
            <a:r>
              <a:rPr lang="es-419" dirty="0"/>
              <a:t>Podemos crear una cola que almacene llamadas pendientes en caso de que el threadpool este ocupado</a:t>
            </a:r>
          </a:p>
          <a:p>
            <a:r>
              <a:rPr lang="es-419" dirty="0"/>
              <a:t>Con la annotación @HystrixCommand podemos personalizar esto</a:t>
            </a:r>
          </a:p>
          <a:p>
            <a:pPr lvl="1"/>
            <a:r>
              <a:rPr lang="es-419" dirty="0"/>
              <a:t>@HystrixCommand(threadPoolKey = ”nombreThreadPool", threadPoolProperties = {@HystrixProperty(name = "coreSize",value="30"), @HystrixProperty(name="maxQueueSize", value="10")} ) </a:t>
            </a:r>
          </a:p>
          <a:p>
            <a:pPr lvl="2"/>
            <a:r>
              <a:rPr lang="es-419" dirty="0"/>
              <a:t>coreSize -&gt; tamaño mínimo del thread pool</a:t>
            </a:r>
          </a:p>
          <a:p>
            <a:pPr lvl="2"/>
            <a:r>
              <a:rPr lang="es-419" dirty="0"/>
              <a:t>maximiumSize -&gt; tamaño máximo del threadpool</a:t>
            </a:r>
          </a:p>
          <a:p>
            <a:pPr lvl="2"/>
            <a:r>
              <a:rPr lang="es-419" dirty="0"/>
              <a:t>maxQueueSize -&gt; tamaño máximo de la cola delante del threadpool</a:t>
            </a:r>
          </a:p>
        </p:txBody>
      </p:sp>
    </p:spTree>
    <p:extLst>
      <p:ext uri="{BB962C8B-B14F-4D97-AF65-F5344CB8AC3E}">
        <p14:creationId xmlns:p14="http://schemas.microsoft.com/office/powerpoint/2010/main" val="41592560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17D58-0265-5243-ADCF-94BF110B4920}"/>
              </a:ext>
            </a:extLst>
          </p:cNvPr>
          <p:cNvSpPr>
            <a:spLocks noGrp="1"/>
          </p:cNvSpPr>
          <p:nvPr>
            <p:ph type="title"/>
          </p:nvPr>
        </p:nvSpPr>
        <p:spPr/>
        <p:txBody>
          <a:bodyPr/>
          <a:lstStyle/>
          <a:p>
            <a:r>
              <a:rPr lang="es-419" dirty="0"/>
              <a:t>De qué tamaño debe ser mi thread pool?</a:t>
            </a:r>
          </a:p>
        </p:txBody>
      </p:sp>
      <p:sp>
        <p:nvSpPr>
          <p:cNvPr id="3" name="Marcador de contenido 2">
            <a:extLst>
              <a:ext uri="{FF2B5EF4-FFF2-40B4-BE49-F238E27FC236}">
                <a16:creationId xmlns:a16="http://schemas.microsoft.com/office/drawing/2014/main" id="{4A25535C-67F3-124C-9FE0-10249D421050}"/>
              </a:ext>
            </a:extLst>
          </p:cNvPr>
          <p:cNvSpPr>
            <a:spLocks noGrp="1"/>
          </p:cNvSpPr>
          <p:nvPr>
            <p:ph idx="1"/>
          </p:nvPr>
        </p:nvSpPr>
        <p:spPr/>
        <p:txBody>
          <a:bodyPr>
            <a:normAutofit lnSpcReduction="10000"/>
          </a:bodyPr>
          <a:lstStyle/>
          <a:p>
            <a:r>
              <a:rPr lang="es-419" i="1" dirty="0"/>
              <a:t>Tamaño thread pool = requests por segundo (en pico de demanda) * latencia de percentil 99 (en segundos) + una cantidad pequeña extra de hilos </a:t>
            </a:r>
          </a:p>
          <a:p>
            <a:endParaRPr lang="es-419" i="1" dirty="0"/>
          </a:p>
          <a:p>
            <a:r>
              <a:rPr lang="es-419" i="1" dirty="0"/>
              <a:t>Ejemplo:</a:t>
            </a:r>
          </a:p>
          <a:p>
            <a:pPr lvl="1"/>
            <a:r>
              <a:rPr lang="es-419" i="1" dirty="0"/>
              <a:t>Latencia percentil 99 -&gt; 500 ms</a:t>
            </a:r>
          </a:p>
          <a:p>
            <a:pPr lvl="1"/>
            <a:r>
              <a:rPr lang="es-419" i="1" dirty="0"/>
              <a:t>Latencia promedio -&gt; 100ms</a:t>
            </a:r>
          </a:p>
          <a:p>
            <a:pPr lvl="1"/>
            <a:r>
              <a:rPr lang="es-419" i="1" dirty="0"/>
              <a:t>Requests por segundo -&gt; 200</a:t>
            </a:r>
          </a:p>
          <a:p>
            <a:pPr lvl="1"/>
            <a:endParaRPr lang="es-419" i="1" dirty="0"/>
          </a:p>
          <a:p>
            <a:pPr lvl="1"/>
            <a:r>
              <a:rPr lang="es-419" i="1" dirty="0"/>
              <a:t>Tamaño Thread Pool para Uso promedio -&gt; (0.1s) * 200 = 20  +/-</a:t>
            </a:r>
          </a:p>
          <a:p>
            <a:pPr lvl="1"/>
            <a:r>
              <a:rPr lang="es-419" i="1" dirty="0"/>
              <a:t>Tamaño Thread Pool para Picos -&gt; (.5) * 200 = 100 +/-</a:t>
            </a:r>
            <a:endParaRPr lang="es-419" dirty="0"/>
          </a:p>
        </p:txBody>
      </p:sp>
    </p:spTree>
    <p:extLst>
      <p:ext uri="{BB962C8B-B14F-4D97-AF65-F5344CB8AC3E}">
        <p14:creationId xmlns:p14="http://schemas.microsoft.com/office/powerpoint/2010/main" val="1807141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5022F-5D28-3F44-BCBA-48488AEA5D38}"/>
              </a:ext>
            </a:extLst>
          </p:cNvPr>
          <p:cNvSpPr>
            <a:spLocks noGrp="1"/>
          </p:cNvSpPr>
          <p:nvPr>
            <p:ph type="title"/>
          </p:nvPr>
        </p:nvSpPr>
        <p:spPr/>
        <p:txBody>
          <a:bodyPr/>
          <a:lstStyle/>
          <a:p>
            <a:r>
              <a:rPr lang="es-419" dirty="0"/>
              <a:t>Desarrollo moderno de software</a:t>
            </a:r>
          </a:p>
        </p:txBody>
      </p:sp>
      <p:pic>
        <p:nvPicPr>
          <p:cNvPr id="7" name="Imagen 6">
            <a:extLst>
              <a:ext uri="{FF2B5EF4-FFF2-40B4-BE49-F238E27FC236}">
                <a16:creationId xmlns:a16="http://schemas.microsoft.com/office/drawing/2014/main" id="{61463BEB-636C-A541-92B0-6ECEFFC35851}"/>
              </a:ext>
            </a:extLst>
          </p:cNvPr>
          <p:cNvPicPr>
            <a:picLocks noChangeAspect="1"/>
          </p:cNvPicPr>
          <p:nvPr/>
        </p:nvPicPr>
        <p:blipFill>
          <a:blip r:embed="rId2"/>
          <a:stretch>
            <a:fillRect/>
          </a:stretch>
        </p:blipFill>
        <p:spPr>
          <a:xfrm>
            <a:off x="2400300" y="2087115"/>
            <a:ext cx="7391400" cy="3784600"/>
          </a:xfrm>
          <a:prstGeom prst="rect">
            <a:avLst/>
          </a:prstGeom>
        </p:spPr>
      </p:pic>
    </p:spTree>
    <p:extLst>
      <p:ext uri="{BB962C8B-B14F-4D97-AF65-F5344CB8AC3E}">
        <p14:creationId xmlns:p14="http://schemas.microsoft.com/office/powerpoint/2010/main" val="41558836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786863-62FF-384E-B75E-13F36CC87E26}"/>
              </a:ext>
            </a:extLst>
          </p:cNvPr>
          <p:cNvSpPr>
            <a:spLocks noGrp="1"/>
          </p:cNvSpPr>
          <p:nvPr>
            <p:ph type="title"/>
          </p:nvPr>
        </p:nvSpPr>
        <p:spPr/>
        <p:txBody>
          <a:bodyPr/>
          <a:lstStyle/>
          <a:p>
            <a:r>
              <a:rPr lang="es-419" dirty="0"/>
              <a:t>Configuraciones de Hystrix</a:t>
            </a:r>
          </a:p>
        </p:txBody>
      </p:sp>
      <p:sp>
        <p:nvSpPr>
          <p:cNvPr id="3" name="Marcador de contenido 2">
            <a:extLst>
              <a:ext uri="{FF2B5EF4-FFF2-40B4-BE49-F238E27FC236}">
                <a16:creationId xmlns:a16="http://schemas.microsoft.com/office/drawing/2014/main" id="{7CB7B817-4F89-5F46-B9CA-ACEE4193CCB2}"/>
              </a:ext>
            </a:extLst>
          </p:cNvPr>
          <p:cNvSpPr>
            <a:spLocks noGrp="1"/>
          </p:cNvSpPr>
          <p:nvPr>
            <p:ph idx="1"/>
          </p:nvPr>
        </p:nvSpPr>
        <p:spPr/>
        <p:txBody>
          <a:bodyPr/>
          <a:lstStyle/>
          <a:p>
            <a:r>
              <a:rPr lang="es-419" dirty="0"/>
              <a:t>Configuraciones comunes se pueden definir a nivel de clase con @DefaultProperties </a:t>
            </a:r>
          </a:p>
          <a:p>
            <a:r>
              <a:rPr lang="es-419" dirty="0"/>
              <a:t>Pueden ser leídas de propiedades de Spring</a:t>
            </a:r>
          </a:p>
        </p:txBody>
      </p:sp>
    </p:spTree>
    <p:extLst>
      <p:ext uri="{BB962C8B-B14F-4D97-AF65-F5344CB8AC3E}">
        <p14:creationId xmlns:p14="http://schemas.microsoft.com/office/powerpoint/2010/main" val="38581273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D1642-0162-914E-95C0-B36C0C1A8534}"/>
              </a:ext>
            </a:extLst>
          </p:cNvPr>
          <p:cNvSpPr>
            <a:spLocks noGrp="1"/>
          </p:cNvSpPr>
          <p:nvPr>
            <p:ph type="title"/>
          </p:nvPr>
        </p:nvSpPr>
        <p:spPr/>
        <p:txBody>
          <a:bodyPr/>
          <a:lstStyle/>
          <a:p>
            <a:r>
              <a:rPr lang="es-419"/>
              <a:t>Propagación de Contextos</a:t>
            </a:r>
            <a:endParaRPr lang="es-419" dirty="0"/>
          </a:p>
        </p:txBody>
      </p:sp>
      <p:sp>
        <p:nvSpPr>
          <p:cNvPr id="3" name="Marcador de contenido 2">
            <a:extLst>
              <a:ext uri="{FF2B5EF4-FFF2-40B4-BE49-F238E27FC236}">
                <a16:creationId xmlns:a16="http://schemas.microsoft.com/office/drawing/2014/main" id="{F2458C21-0037-BA4A-B743-A4766A742FDE}"/>
              </a:ext>
            </a:extLst>
          </p:cNvPr>
          <p:cNvSpPr>
            <a:spLocks noGrp="1"/>
          </p:cNvSpPr>
          <p:nvPr>
            <p:ph idx="1"/>
          </p:nvPr>
        </p:nvSpPr>
        <p:spPr/>
        <p:txBody>
          <a:bodyPr/>
          <a:lstStyle/>
          <a:p>
            <a:r>
              <a:rPr lang="es-419" dirty="0"/>
              <a:t>Variables con alcance ThreadLocal no serán propagadas por default a los hilos de Hystrix</a:t>
            </a:r>
          </a:p>
          <a:p>
            <a:r>
              <a:rPr lang="es-419" dirty="0"/>
              <a:t>Podemos propagar el contexto definiendo una HystrixConcurrencyStrategy </a:t>
            </a:r>
          </a:p>
          <a:p>
            <a:r>
              <a:rPr lang="es-419" dirty="0"/>
              <a:t>Spring Cloud ya provee una implementación para propagar el contexto de Spring Security</a:t>
            </a:r>
          </a:p>
          <a:p>
            <a:r>
              <a:rPr lang="es-419" dirty="0"/>
              <a:t>Si queremos propagar algo personalziado con ThreadLocal debemos de implementar nuestro propio HystrixConcurrencyStrategy</a:t>
            </a:r>
          </a:p>
        </p:txBody>
      </p:sp>
    </p:spTree>
    <p:extLst>
      <p:ext uri="{BB962C8B-B14F-4D97-AF65-F5344CB8AC3E}">
        <p14:creationId xmlns:p14="http://schemas.microsoft.com/office/powerpoint/2010/main" val="3089728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90AE997-41D1-3143-AB51-01C14F9AFAE0}"/>
              </a:ext>
            </a:extLst>
          </p:cNvPr>
          <p:cNvSpPr>
            <a:spLocks noGrp="1"/>
          </p:cNvSpPr>
          <p:nvPr>
            <p:ph type="title"/>
          </p:nvPr>
        </p:nvSpPr>
        <p:spPr/>
        <p:txBody>
          <a:bodyPr/>
          <a:lstStyle/>
          <a:p>
            <a:r>
              <a:rPr lang="es-419" dirty="0"/>
              <a:t>Service Gateway</a:t>
            </a:r>
          </a:p>
        </p:txBody>
      </p:sp>
      <p:sp>
        <p:nvSpPr>
          <p:cNvPr id="5" name="Marcador de texto 4">
            <a:extLst>
              <a:ext uri="{FF2B5EF4-FFF2-40B4-BE49-F238E27FC236}">
                <a16:creationId xmlns:a16="http://schemas.microsoft.com/office/drawing/2014/main" id="{DA2C6D76-25B0-2943-9D5B-194E18341D36}"/>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3142522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397B699-9031-A042-B0BB-4582DFED8CCD}"/>
              </a:ext>
            </a:extLst>
          </p:cNvPr>
          <p:cNvSpPr>
            <a:spLocks noGrp="1"/>
          </p:cNvSpPr>
          <p:nvPr>
            <p:ph type="title"/>
          </p:nvPr>
        </p:nvSpPr>
        <p:spPr/>
        <p:txBody>
          <a:bodyPr/>
          <a:lstStyle/>
          <a:p>
            <a:r>
              <a:rPr lang="es-419" dirty="0"/>
              <a:t>Service Gateway</a:t>
            </a:r>
          </a:p>
        </p:txBody>
      </p:sp>
      <p:sp>
        <p:nvSpPr>
          <p:cNvPr id="5" name="Marcador de contenido 4">
            <a:extLst>
              <a:ext uri="{FF2B5EF4-FFF2-40B4-BE49-F238E27FC236}">
                <a16:creationId xmlns:a16="http://schemas.microsoft.com/office/drawing/2014/main" id="{97F026A3-4805-8047-B336-9FBCCF66C5CD}"/>
              </a:ext>
            </a:extLst>
          </p:cNvPr>
          <p:cNvSpPr>
            <a:spLocks noGrp="1"/>
          </p:cNvSpPr>
          <p:nvPr>
            <p:ph idx="1"/>
          </p:nvPr>
        </p:nvSpPr>
        <p:spPr/>
        <p:txBody>
          <a:bodyPr>
            <a:normAutofit fontScale="92500"/>
          </a:bodyPr>
          <a:lstStyle/>
          <a:p>
            <a:r>
              <a:rPr lang="es-419" dirty="0"/>
              <a:t>Patrón de arquitectura que nos facilita la aplicación de aspectos cruzados dentro de nuestros microservicios</a:t>
            </a:r>
          </a:p>
          <a:p>
            <a:pPr lvl="1"/>
            <a:r>
              <a:rPr lang="es-419" dirty="0"/>
              <a:t>Seguridad</a:t>
            </a:r>
          </a:p>
          <a:p>
            <a:pPr lvl="1"/>
            <a:r>
              <a:rPr lang="es-419" dirty="0"/>
              <a:t>Loggeo</a:t>
            </a:r>
          </a:p>
          <a:p>
            <a:pPr lvl="1"/>
            <a:r>
              <a:rPr lang="es-419" dirty="0"/>
              <a:t>Tracking</a:t>
            </a:r>
          </a:p>
          <a:p>
            <a:r>
              <a:rPr lang="es-419" dirty="0"/>
              <a:t>El gateway centraliza todas las llamadas entre y hacia los microservicios, aplicando filtros y ruteo a ellas	</a:t>
            </a:r>
          </a:p>
          <a:p>
            <a:r>
              <a:rPr lang="es-419" dirty="0"/>
              <a:t>Los microservicios ya no se llaman directamente entre ellos</a:t>
            </a:r>
          </a:p>
          <a:p>
            <a:r>
              <a:rPr lang="es-419" dirty="0"/>
              <a:t>El gateway es un Punto de Aplicación de Politicas (definidas por nosotros)</a:t>
            </a:r>
          </a:p>
          <a:p>
            <a:r>
              <a:rPr lang="es-419" dirty="0"/>
              <a:t>Evita duplicar esfuerzos y código</a:t>
            </a:r>
          </a:p>
        </p:txBody>
      </p:sp>
    </p:spTree>
    <p:extLst>
      <p:ext uri="{BB962C8B-B14F-4D97-AF65-F5344CB8AC3E}">
        <p14:creationId xmlns:p14="http://schemas.microsoft.com/office/powerpoint/2010/main" val="31245153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1370-42CF-0743-9B91-886F9C6FCA82}"/>
              </a:ext>
            </a:extLst>
          </p:cNvPr>
          <p:cNvSpPr>
            <a:spLocks noGrp="1"/>
          </p:cNvSpPr>
          <p:nvPr>
            <p:ph type="title"/>
          </p:nvPr>
        </p:nvSpPr>
        <p:spPr/>
        <p:txBody>
          <a:bodyPr/>
          <a:lstStyle/>
          <a:p>
            <a:r>
              <a:rPr lang="es-419" dirty="0"/>
              <a:t>Alternativas</a:t>
            </a:r>
          </a:p>
        </p:txBody>
      </p:sp>
      <p:sp>
        <p:nvSpPr>
          <p:cNvPr id="3" name="Marcador de contenido 2">
            <a:extLst>
              <a:ext uri="{FF2B5EF4-FFF2-40B4-BE49-F238E27FC236}">
                <a16:creationId xmlns:a16="http://schemas.microsoft.com/office/drawing/2014/main" id="{85EFEEE7-6DFB-9E43-A4E4-42389764EB46}"/>
              </a:ext>
            </a:extLst>
          </p:cNvPr>
          <p:cNvSpPr>
            <a:spLocks noGrp="1"/>
          </p:cNvSpPr>
          <p:nvPr>
            <p:ph idx="1"/>
          </p:nvPr>
        </p:nvSpPr>
        <p:spPr/>
        <p:txBody>
          <a:bodyPr/>
          <a:lstStyle/>
          <a:p>
            <a:r>
              <a:rPr lang="es-419" dirty="0"/>
              <a:t>Aplicar los aspectos cruzados de manera manual e independiente, puede:</a:t>
            </a:r>
          </a:p>
          <a:p>
            <a:pPr lvl="1"/>
            <a:r>
              <a:rPr lang="es-419" dirty="0"/>
              <a:t>Quitar el foco a los desarrolladores de la entrega de funcionalidad</a:t>
            </a:r>
          </a:p>
          <a:p>
            <a:pPr lvl="1"/>
            <a:r>
              <a:rPr lang="es-419" dirty="0"/>
              <a:t>Hacer que por falta de tiempo no se apliquen dichos aspectos</a:t>
            </a:r>
          </a:p>
          <a:p>
            <a:pPr lvl="1"/>
            <a:r>
              <a:rPr lang="es-419" dirty="0"/>
              <a:t>Hacer más difícil la aplicación de los aspectos ya que muchas veces su implementación no es trivial</a:t>
            </a:r>
          </a:p>
          <a:p>
            <a:pPr lvl="1"/>
            <a:r>
              <a:rPr lang="es-419" dirty="0"/>
              <a:t>Crear dependencias en los equipos en caso de que se decida usar una librería común</a:t>
            </a:r>
          </a:p>
        </p:txBody>
      </p:sp>
    </p:spTree>
    <p:extLst>
      <p:ext uri="{BB962C8B-B14F-4D97-AF65-F5344CB8AC3E}">
        <p14:creationId xmlns:p14="http://schemas.microsoft.com/office/powerpoint/2010/main" val="4628654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A79D4A-91FD-234F-A7C4-BAEE4BB56581}"/>
              </a:ext>
            </a:extLst>
          </p:cNvPr>
          <p:cNvSpPr>
            <a:spLocks noGrp="1"/>
          </p:cNvSpPr>
          <p:nvPr>
            <p:ph type="title"/>
          </p:nvPr>
        </p:nvSpPr>
        <p:spPr/>
        <p:txBody>
          <a:bodyPr/>
          <a:lstStyle/>
          <a:p>
            <a:r>
              <a:rPr lang="es-419" dirty="0"/>
              <a:t>Service Gateway  </a:t>
            </a:r>
          </a:p>
        </p:txBody>
      </p:sp>
      <p:pic>
        <p:nvPicPr>
          <p:cNvPr id="4" name="Marcador de contenido 3">
            <a:extLst>
              <a:ext uri="{FF2B5EF4-FFF2-40B4-BE49-F238E27FC236}">
                <a16:creationId xmlns:a16="http://schemas.microsoft.com/office/drawing/2014/main" id="{B95B813C-0F1C-AF4C-B908-9EEF0CB593AA}"/>
              </a:ext>
            </a:extLst>
          </p:cNvPr>
          <p:cNvPicPr>
            <a:picLocks noGrp="1" noChangeAspect="1"/>
          </p:cNvPicPr>
          <p:nvPr>
            <p:ph idx="1"/>
          </p:nvPr>
        </p:nvPicPr>
        <p:blipFill>
          <a:blip r:embed="rId2"/>
          <a:stretch>
            <a:fillRect/>
          </a:stretch>
        </p:blipFill>
        <p:spPr>
          <a:xfrm>
            <a:off x="2212674" y="1351301"/>
            <a:ext cx="7519154" cy="4981827"/>
          </a:xfrm>
          <a:prstGeom prst="rect">
            <a:avLst/>
          </a:prstGeom>
        </p:spPr>
      </p:pic>
    </p:spTree>
    <p:extLst>
      <p:ext uri="{BB962C8B-B14F-4D97-AF65-F5344CB8AC3E}">
        <p14:creationId xmlns:p14="http://schemas.microsoft.com/office/powerpoint/2010/main" val="30789992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BE42A-1CAC-9746-A5C9-B57C976C77E1}"/>
              </a:ext>
            </a:extLst>
          </p:cNvPr>
          <p:cNvSpPr>
            <a:spLocks noGrp="1"/>
          </p:cNvSpPr>
          <p:nvPr>
            <p:ph type="title"/>
          </p:nvPr>
        </p:nvSpPr>
        <p:spPr/>
        <p:txBody>
          <a:bodyPr/>
          <a:lstStyle/>
          <a:p>
            <a:r>
              <a:rPr lang="es-419" dirty="0"/>
              <a:t>Funciones de un Service Gateway</a:t>
            </a:r>
          </a:p>
        </p:txBody>
      </p:sp>
      <p:sp>
        <p:nvSpPr>
          <p:cNvPr id="3" name="Marcador de contenido 2">
            <a:extLst>
              <a:ext uri="{FF2B5EF4-FFF2-40B4-BE49-F238E27FC236}">
                <a16:creationId xmlns:a16="http://schemas.microsoft.com/office/drawing/2014/main" id="{3F22DB30-84FC-9F42-823B-CD662CBA500E}"/>
              </a:ext>
            </a:extLst>
          </p:cNvPr>
          <p:cNvSpPr>
            <a:spLocks noGrp="1"/>
          </p:cNvSpPr>
          <p:nvPr>
            <p:ph idx="1"/>
          </p:nvPr>
        </p:nvSpPr>
        <p:spPr/>
        <p:txBody>
          <a:bodyPr>
            <a:normAutofit lnSpcReduction="10000"/>
          </a:bodyPr>
          <a:lstStyle/>
          <a:p>
            <a:pPr lvl="1"/>
            <a:r>
              <a:rPr lang="es-419" dirty="0"/>
              <a:t>Ruteo estático: Todas las llamadas se hacen a través del gateway, los clientes solo conocen un servidor </a:t>
            </a:r>
          </a:p>
          <a:p>
            <a:pPr lvl="1"/>
            <a:r>
              <a:rPr lang="es-419" dirty="0"/>
              <a:t>Ruteo dinámico: Inspecciona las peticiones entrantes y las enruta con base a algun criterio programático</a:t>
            </a:r>
          </a:p>
          <a:p>
            <a:pPr lvl="1"/>
            <a:r>
              <a:rPr lang="es-419" dirty="0"/>
              <a:t>Autenticación y Autorización: Lugar natural para aplicar seguridad ya que todas las llamadas pasan por ahí</a:t>
            </a:r>
          </a:p>
          <a:p>
            <a:pPr lvl="1"/>
            <a:r>
              <a:rPr lang="es-419" dirty="0"/>
              <a:t>Métricas: Podemos utilizarlo para generar métricas comúnes como número de llamadas a los endpoints y tiempo de respuesta</a:t>
            </a:r>
          </a:p>
          <a:p>
            <a:pPr lvl="1"/>
            <a:r>
              <a:rPr lang="es-419" dirty="0"/>
              <a:t>Loggeo: Podemos añadir datos o headers que faciliten el loggeo de tal manera que este sea uniforme, como un Id de correlación</a:t>
            </a:r>
          </a:p>
          <a:p>
            <a:pPr lvl="1"/>
            <a:r>
              <a:rPr lang="es-419" dirty="0"/>
              <a:t>Control de volumen de requests: Bloquea los requests que excedan cierto número</a:t>
            </a:r>
          </a:p>
        </p:txBody>
      </p:sp>
    </p:spTree>
    <p:extLst>
      <p:ext uri="{BB962C8B-B14F-4D97-AF65-F5344CB8AC3E}">
        <p14:creationId xmlns:p14="http://schemas.microsoft.com/office/powerpoint/2010/main" val="6135894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9E359-B337-8945-8165-C38E83A5E63E}"/>
              </a:ext>
            </a:extLst>
          </p:cNvPr>
          <p:cNvSpPr>
            <a:spLocks noGrp="1"/>
          </p:cNvSpPr>
          <p:nvPr>
            <p:ph type="title"/>
          </p:nvPr>
        </p:nvSpPr>
        <p:spPr/>
        <p:txBody>
          <a:bodyPr/>
          <a:lstStyle/>
          <a:p>
            <a:r>
              <a:rPr lang="es-419" dirty="0"/>
              <a:t>Desventajas</a:t>
            </a:r>
          </a:p>
        </p:txBody>
      </p:sp>
      <p:sp>
        <p:nvSpPr>
          <p:cNvPr id="3" name="Marcador de contenido 2">
            <a:extLst>
              <a:ext uri="{FF2B5EF4-FFF2-40B4-BE49-F238E27FC236}">
                <a16:creationId xmlns:a16="http://schemas.microsoft.com/office/drawing/2014/main" id="{CDFA7A17-FF28-F041-BCE0-08038F0F34A7}"/>
              </a:ext>
            </a:extLst>
          </p:cNvPr>
          <p:cNvSpPr>
            <a:spLocks noGrp="1"/>
          </p:cNvSpPr>
          <p:nvPr>
            <p:ph idx="1"/>
          </p:nvPr>
        </p:nvSpPr>
        <p:spPr/>
        <p:txBody>
          <a:bodyPr/>
          <a:lstStyle/>
          <a:p>
            <a:r>
              <a:rPr lang="es-419" dirty="0"/>
              <a:t>Es un componente más que debemos de desarrollar y tener en alta disponibilidad</a:t>
            </a:r>
          </a:p>
          <a:p>
            <a:r>
              <a:rPr lang="es-419" dirty="0"/>
              <a:t>Existe el riesgo de que el gateway acabe siendo un gateway monolítico</a:t>
            </a:r>
          </a:p>
          <a:p>
            <a:r>
              <a:rPr lang="es-419" dirty="0"/>
              <a:t>Mayor latencia en las peticiones</a:t>
            </a:r>
          </a:p>
          <a:p>
            <a:endParaRPr lang="es-419" dirty="0"/>
          </a:p>
        </p:txBody>
      </p:sp>
    </p:spTree>
    <p:extLst>
      <p:ext uri="{BB962C8B-B14F-4D97-AF65-F5344CB8AC3E}">
        <p14:creationId xmlns:p14="http://schemas.microsoft.com/office/powerpoint/2010/main" val="31443199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CE6A76-458C-B64E-AA9D-3C39C2590BE8}"/>
              </a:ext>
            </a:extLst>
          </p:cNvPr>
          <p:cNvSpPr>
            <a:spLocks noGrp="1"/>
          </p:cNvSpPr>
          <p:nvPr>
            <p:ph type="title"/>
          </p:nvPr>
        </p:nvSpPr>
        <p:spPr/>
        <p:txBody>
          <a:bodyPr/>
          <a:lstStyle/>
          <a:p>
            <a:r>
              <a:rPr lang="es-419" dirty="0"/>
              <a:t>Spring Cloud Gateway</a:t>
            </a:r>
          </a:p>
        </p:txBody>
      </p:sp>
      <p:sp>
        <p:nvSpPr>
          <p:cNvPr id="3" name="Marcador de contenido 2">
            <a:extLst>
              <a:ext uri="{FF2B5EF4-FFF2-40B4-BE49-F238E27FC236}">
                <a16:creationId xmlns:a16="http://schemas.microsoft.com/office/drawing/2014/main" id="{838BC6B0-CF2A-C44E-B989-5E116AF21EA9}"/>
              </a:ext>
            </a:extLst>
          </p:cNvPr>
          <p:cNvSpPr>
            <a:spLocks noGrp="1"/>
          </p:cNvSpPr>
          <p:nvPr>
            <p:ph idx="1"/>
          </p:nvPr>
        </p:nvSpPr>
        <p:spPr/>
        <p:txBody>
          <a:bodyPr>
            <a:normAutofit fontScale="92500" lnSpcReduction="10000"/>
          </a:bodyPr>
          <a:lstStyle/>
          <a:p>
            <a:r>
              <a:rPr lang="es-419" dirty="0"/>
              <a:t>Usaremos Spring Cloud Gateway para implementar un API Gateway</a:t>
            </a:r>
          </a:p>
          <a:p>
            <a:r>
              <a:rPr lang="es-419" dirty="0"/>
              <a:t>Solución open source</a:t>
            </a:r>
          </a:p>
          <a:p>
            <a:r>
              <a:rPr lang="es-419" dirty="0"/>
              <a:t>Compatible con Spring Cloud y Spring Boot</a:t>
            </a:r>
          </a:p>
          <a:p>
            <a:r>
              <a:rPr lang="es-419" dirty="0"/>
              <a:t>Fácil de utilizar</a:t>
            </a:r>
          </a:p>
          <a:p>
            <a:r>
              <a:rPr lang="es-419" dirty="0"/>
              <a:t>Soporte de conexiones non-blocking</a:t>
            </a:r>
          </a:p>
          <a:p>
            <a:r>
              <a:rPr lang="es-419" dirty="0"/>
              <a:t>Integración con Hystrix 	y Eureka	</a:t>
            </a:r>
          </a:p>
          <a:p>
            <a:r>
              <a:rPr lang="es-419" dirty="0"/>
              <a:t>Las definiciones de rutas se pueden definir declarativamente o programáticamente</a:t>
            </a:r>
          </a:p>
          <a:p>
            <a:endParaRPr lang="es-419" dirty="0"/>
          </a:p>
          <a:p>
            <a:r>
              <a:rPr lang="es-419" dirty="0"/>
              <a:t>Alternativas: Zuul, Kong, HAProxy, </a:t>
            </a:r>
          </a:p>
        </p:txBody>
      </p:sp>
    </p:spTree>
    <p:extLst>
      <p:ext uri="{BB962C8B-B14F-4D97-AF65-F5344CB8AC3E}">
        <p14:creationId xmlns:p14="http://schemas.microsoft.com/office/powerpoint/2010/main" val="22075239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A3815-6F7B-104E-87AF-09E70765713B}"/>
              </a:ext>
            </a:extLst>
          </p:cNvPr>
          <p:cNvSpPr>
            <a:spLocks noGrp="1"/>
          </p:cNvSpPr>
          <p:nvPr>
            <p:ph type="title"/>
          </p:nvPr>
        </p:nvSpPr>
        <p:spPr/>
        <p:txBody>
          <a:bodyPr/>
          <a:lstStyle/>
          <a:p>
            <a:r>
              <a:rPr lang="es-419" dirty="0"/>
              <a:t>Spring Cloud Gateway</a:t>
            </a:r>
          </a:p>
        </p:txBody>
      </p:sp>
      <p:sp>
        <p:nvSpPr>
          <p:cNvPr id="3" name="Marcador de contenido 2">
            <a:extLst>
              <a:ext uri="{FF2B5EF4-FFF2-40B4-BE49-F238E27FC236}">
                <a16:creationId xmlns:a16="http://schemas.microsoft.com/office/drawing/2014/main" id="{096FACC4-5230-DD40-BDFE-42101893F189}"/>
              </a:ext>
            </a:extLst>
          </p:cNvPr>
          <p:cNvSpPr>
            <a:spLocks noGrp="1"/>
          </p:cNvSpPr>
          <p:nvPr>
            <p:ph idx="1"/>
          </p:nvPr>
        </p:nvSpPr>
        <p:spPr/>
        <p:txBody>
          <a:bodyPr/>
          <a:lstStyle/>
          <a:p>
            <a:r>
              <a:rPr lang="es-419" dirty="0"/>
              <a:t>SCG funciona definiendo rutas:</a:t>
            </a:r>
          </a:p>
          <a:p>
            <a:pPr lvl="1"/>
            <a:r>
              <a:rPr lang="es-419" dirty="0"/>
              <a:t>Ruta: </a:t>
            </a:r>
          </a:p>
          <a:p>
            <a:pPr lvl="2"/>
            <a:r>
              <a:rPr lang="es-419" dirty="0"/>
              <a:t>Define un flujo del gateway. La ruta se activa si el predicado evalua a verdadero</a:t>
            </a:r>
          </a:p>
          <a:p>
            <a:pPr lvl="2"/>
            <a:r>
              <a:rPr lang="es-419" dirty="0"/>
              <a:t> Un ID</a:t>
            </a:r>
          </a:p>
          <a:p>
            <a:pPr lvl="3"/>
            <a:r>
              <a:rPr lang="es-419" dirty="0"/>
              <a:t>Un URI destino</a:t>
            </a:r>
          </a:p>
          <a:p>
            <a:pPr lvl="3"/>
            <a:r>
              <a:rPr lang="es-419" dirty="0"/>
              <a:t>Una colección de predicados</a:t>
            </a:r>
          </a:p>
          <a:p>
            <a:pPr lvl="3"/>
            <a:r>
              <a:rPr lang="es-419" dirty="0"/>
              <a:t>Una colección de filtros</a:t>
            </a:r>
          </a:p>
          <a:p>
            <a:pPr lvl="1"/>
            <a:endParaRPr lang="es-419" dirty="0"/>
          </a:p>
          <a:p>
            <a:pPr lvl="1"/>
            <a:endParaRPr lang="es-419" dirty="0"/>
          </a:p>
        </p:txBody>
      </p:sp>
    </p:spTree>
    <p:extLst>
      <p:ext uri="{BB962C8B-B14F-4D97-AF65-F5344CB8AC3E}">
        <p14:creationId xmlns:p14="http://schemas.microsoft.com/office/powerpoint/2010/main" val="161585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EFA42-84F5-114D-B3B0-D30C9FADA0CE}"/>
              </a:ext>
            </a:extLst>
          </p:cNvPr>
          <p:cNvSpPr>
            <a:spLocks noGrp="1"/>
          </p:cNvSpPr>
          <p:nvPr>
            <p:ph type="ctrTitle"/>
          </p:nvPr>
        </p:nvSpPr>
        <p:spPr/>
        <p:txBody>
          <a:bodyPr/>
          <a:lstStyle/>
          <a:p>
            <a:r>
              <a:rPr lang="es-419" dirty="0"/>
              <a:t>Monolitos</a:t>
            </a:r>
          </a:p>
        </p:txBody>
      </p:sp>
      <p:sp>
        <p:nvSpPr>
          <p:cNvPr id="3" name="Subtítulo 2">
            <a:extLst>
              <a:ext uri="{FF2B5EF4-FFF2-40B4-BE49-F238E27FC236}">
                <a16:creationId xmlns:a16="http://schemas.microsoft.com/office/drawing/2014/main" id="{20ECB5E9-2D35-1E46-A0B5-FE4B9465CCAE}"/>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41776180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25E37-A02E-6549-8723-2A1074AB7E32}"/>
              </a:ext>
            </a:extLst>
          </p:cNvPr>
          <p:cNvSpPr>
            <a:spLocks noGrp="1"/>
          </p:cNvSpPr>
          <p:nvPr>
            <p:ph type="title"/>
          </p:nvPr>
        </p:nvSpPr>
        <p:spPr/>
        <p:txBody>
          <a:bodyPr/>
          <a:lstStyle/>
          <a:p>
            <a:r>
              <a:rPr lang="es-419" dirty="0"/>
              <a:t>Implementación de Spring Cloud Gateway</a:t>
            </a:r>
          </a:p>
        </p:txBody>
      </p:sp>
      <p:sp>
        <p:nvSpPr>
          <p:cNvPr id="3" name="Marcador de contenido 2">
            <a:extLst>
              <a:ext uri="{FF2B5EF4-FFF2-40B4-BE49-F238E27FC236}">
                <a16:creationId xmlns:a16="http://schemas.microsoft.com/office/drawing/2014/main" id="{C7609A7E-687E-1A41-AF6F-B9BF339B298F}"/>
              </a:ext>
            </a:extLst>
          </p:cNvPr>
          <p:cNvSpPr>
            <a:spLocks noGrp="1"/>
          </p:cNvSpPr>
          <p:nvPr>
            <p:ph idx="1"/>
          </p:nvPr>
        </p:nvSpPr>
        <p:spPr/>
        <p:txBody>
          <a:bodyPr/>
          <a:lstStyle/>
          <a:p>
            <a:r>
              <a:rPr lang="es-419" dirty="0"/>
              <a:t>Importar el release train de Spring Cloud</a:t>
            </a:r>
          </a:p>
          <a:p>
            <a:r>
              <a:rPr lang="es-419" dirty="0"/>
              <a:t>Importar la librería de SCG</a:t>
            </a:r>
          </a:p>
          <a:p>
            <a:pPr marL="457200" lvl="1" indent="0">
              <a:buNone/>
            </a:pPr>
            <a:r>
              <a:rPr lang="es-419" dirty="0"/>
              <a:t>&lt;groupId&gt;org.springframework.cloud&lt;/groupId&gt;</a:t>
            </a:r>
          </a:p>
          <a:p>
            <a:pPr marL="457200" lvl="1" indent="0">
              <a:buNone/>
            </a:pPr>
            <a:r>
              <a:rPr lang="es-419" dirty="0"/>
              <a:t>&lt;artifactId&gt;spring-cloud-starter-gateway&lt;/artifactId&gt;</a:t>
            </a:r>
          </a:p>
          <a:p>
            <a:r>
              <a:rPr lang="es-419" dirty="0"/>
              <a:t>Importar la librería de Actuator</a:t>
            </a:r>
          </a:p>
          <a:p>
            <a:r>
              <a:rPr lang="es-419" dirty="0"/>
              <a:t>Integrar con Eureka como si fuera una aplicación cliente normal</a:t>
            </a:r>
          </a:p>
          <a:p>
            <a:pPr lvl="1"/>
            <a:r>
              <a:rPr lang="es-419" dirty="0"/>
              <a:t>Importar librería spring-cloud-starter-netflix-eureka-client</a:t>
            </a:r>
          </a:p>
          <a:p>
            <a:pPr lvl="1"/>
            <a:r>
              <a:rPr lang="es-419" dirty="0"/>
              <a:t>Establecer properties en bootstrap.yml y application.yml</a:t>
            </a:r>
          </a:p>
          <a:p>
            <a:pPr lvl="1"/>
            <a:endParaRPr lang="es-419" dirty="0"/>
          </a:p>
          <a:p>
            <a:pPr lvl="1"/>
            <a:endParaRPr lang="es-419" dirty="0"/>
          </a:p>
          <a:p>
            <a:pPr lvl="1"/>
            <a:endParaRPr lang="es-419" dirty="0"/>
          </a:p>
        </p:txBody>
      </p:sp>
    </p:spTree>
    <p:extLst>
      <p:ext uri="{BB962C8B-B14F-4D97-AF65-F5344CB8AC3E}">
        <p14:creationId xmlns:p14="http://schemas.microsoft.com/office/powerpoint/2010/main" val="8237875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BBBA8-3C7B-484B-A57D-A6774B8E29E8}"/>
              </a:ext>
            </a:extLst>
          </p:cNvPr>
          <p:cNvSpPr>
            <a:spLocks noGrp="1"/>
          </p:cNvSpPr>
          <p:nvPr>
            <p:ph type="title"/>
          </p:nvPr>
        </p:nvSpPr>
        <p:spPr/>
        <p:txBody>
          <a:bodyPr/>
          <a:lstStyle/>
          <a:p>
            <a:r>
              <a:rPr lang="es-419" dirty="0"/>
              <a:t>Enrtamiento Automático con Eureka</a:t>
            </a:r>
          </a:p>
        </p:txBody>
      </p:sp>
      <p:sp>
        <p:nvSpPr>
          <p:cNvPr id="3" name="Marcador de contenido 2">
            <a:extLst>
              <a:ext uri="{FF2B5EF4-FFF2-40B4-BE49-F238E27FC236}">
                <a16:creationId xmlns:a16="http://schemas.microsoft.com/office/drawing/2014/main" id="{C08D725D-5CA1-7442-BFBD-D01EB5D79903}"/>
              </a:ext>
            </a:extLst>
          </p:cNvPr>
          <p:cNvSpPr>
            <a:spLocks noGrp="1"/>
          </p:cNvSpPr>
          <p:nvPr>
            <p:ph idx="1"/>
          </p:nvPr>
        </p:nvSpPr>
        <p:spPr/>
        <p:txBody>
          <a:bodyPr/>
          <a:lstStyle/>
          <a:p>
            <a:r>
              <a:rPr lang="es-419" dirty="0"/>
              <a:t>SCG automáticamente mapeara las rutas a las aplicaciones definidas en Eureka</a:t>
            </a:r>
          </a:p>
          <a:p>
            <a:r>
              <a:rPr lang="es-419" dirty="0"/>
              <a:t>Si la aplicación muere, la ruta es removida automáticamente</a:t>
            </a:r>
          </a:p>
          <a:p>
            <a:r>
              <a:rPr lang="es-419" dirty="0"/>
              <a:t>Para observar las rutas definidas usamos el siguiente endpoint:</a:t>
            </a:r>
          </a:p>
          <a:p>
            <a:pPr lvl="1"/>
            <a:r>
              <a:rPr lang="es-419" dirty="0">
                <a:hlinkClick r:id="rId2"/>
              </a:rPr>
              <a:t>http://localhost:8080/actuator/gateway/routes</a:t>
            </a:r>
            <a:endParaRPr lang="es-419" dirty="0"/>
          </a:p>
          <a:p>
            <a:r>
              <a:rPr lang="es-419" dirty="0"/>
              <a:t>Por ejemplo:</a:t>
            </a:r>
          </a:p>
          <a:p>
            <a:pPr lvl="1"/>
            <a:r>
              <a:rPr lang="es-419" dirty="0"/>
              <a:t>En Eureka hay una aplicación llamada Menu</a:t>
            </a:r>
          </a:p>
          <a:p>
            <a:pPr lvl="2"/>
            <a:r>
              <a:rPr lang="es-419" dirty="0">
                <a:hlinkClick r:id="rId3"/>
              </a:rPr>
              <a:t>http://localhost:8081/items</a:t>
            </a:r>
            <a:endParaRPr lang="es-419" dirty="0"/>
          </a:p>
          <a:p>
            <a:pPr lvl="1"/>
            <a:r>
              <a:rPr lang="es-419" dirty="0"/>
              <a:t>La llamaremos a través del gateway usando</a:t>
            </a:r>
          </a:p>
          <a:p>
            <a:pPr lvl="2"/>
            <a:r>
              <a:rPr lang="es-419" dirty="0">
                <a:hlinkClick r:id="rId3"/>
              </a:rPr>
              <a:t>http://localhost:8080/menu/items</a:t>
            </a:r>
            <a:endParaRPr lang="es-419" dirty="0"/>
          </a:p>
        </p:txBody>
      </p:sp>
    </p:spTree>
    <p:extLst>
      <p:ext uri="{BB962C8B-B14F-4D97-AF65-F5344CB8AC3E}">
        <p14:creationId xmlns:p14="http://schemas.microsoft.com/office/powerpoint/2010/main" val="10510060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F6F423-9564-AC4F-8997-3F8AD7313066}"/>
              </a:ext>
            </a:extLst>
          </p:cNvPr>
          <p:cNvSpPr>
            <a:spLocks noGrp="1"/>
          </p:cNvSpPr>
          <p:nvPr>
            <p:ph type="title"/>
          </p:nvPr>
        </p:nvSpPr>
        <p:spPr/>
        <p:txBody>
          <a:bodyPr/>
          <a:lstStyle/>
          <a:p>
            <a:r>
              <a:rPr lang="es-419" dirty="0"/>
              <a:t>Definir una ruta de Eureka Manualmente</a:t>
            </a:r>
          </a:p>
        </p:txBody>
      </p:sp>
      <p:sp>
        <p:nvSpPr>
          <p:cNvPr id="3" name="Marcador de contenido 2">
            <a:extLst>
              <a:ext uri="{FF2B5EF4-FFF2-40B4-BE49-F238E27FC236}">
                <a16:creationId xmlns:a16="http://schemas.microsoft.com/office/drawing/2014/main" id="{9407E255-0ABC-464C-AE80-C84872DAB775}"/>
              </a:ext>
            </a:extLst>
          </p:cNvPr>
          <p:cNvSpPr>
            <a:spLocks noGrp="1"/>
          </p:cNvSpPr>
          <p:nvPr>
            <p:ph idx="1"/>
          </p:nvPr>
        </p:nvSpPr>
        <p:spPr/>
        <p:txBody>
          <a:bodyPr>
            <a:normAutofit fontScale="77500" lnSpcReduction="20000"/>
          </a:bodyPr>
          <a:lstStyle/>
          <a:p>
            <a:r>
              <a:rPr lang="es-419" dirty="0"/>
              <a:t>Agregamos la siguiente configuración en application.yml:</a:t>
            </a:r>
          </a:p>
          <a:p>
            <a:endParaRPr lang="es-419" dirty="0"/>
          </a:p>
          <a:p>
            <a:pPr marL="0" indent="0">
              <a:buNone/>
            </a:pPr>
            <a:r>
              <a:rPr lang="es-419" dirty="0"/>
              <a:t>spring:</a:t>
            </a:r>
          </a:p>
          <a:p>
            <a:pPr marL="0" indent="0">
              <a:buNone/>
            </a:pPr>
            <a:r>
              <a:rPr lang="es-419" dirty="0"/>
              <a:t>  cloud:</a:t>
            </a:r>
          </a:p>
          <a:p>
            <a:pPr marL="0" indent="0">
              <a:buNone/>
            </a:pPr>
            <a:r>
              <a:rPr lang="es-419" dirty="0"/>
              <a:t>    gateway:</a:t>
            </a:r>
          </a:p>
          <a:p>
            <a:pPr marL="0" indent="0">
              <a:buNone/>
            </a:pPr>
            <a:r>
              <a:rPr lang="es-419" dirty="0"/>
              <a:t>      routes:</a:t>
            </a:r>
          </a:p>
          <a:p>
            <a:pPr marL="0" indent="0">
              <a:buNone/>
            </a:pPr>
            <a:r>
              <a:rPr lang="es-419" dirty="0"/>
              <a:t>      - id: minified_menu_route</a:t>
            </a:r>
          </a:p>
          <a:p>
            <a:pPr marL="0" indent="0">
              <a:buNone/>
            </a:pPr>
            <a:r>
              <a:rPr lang="es-419" dirty="0"/>
              <a:t>        uri: lb://MENU</a:t>
            </a:r>
          </a:p>
          <a:p>
            <a:pPr marL="0" indent="0">
              <a:buNone/>
            </a:pPr>
            <a:r>
              <a:rPr lang="es-419" dirty="0"/>
              <a:t>        predicates:</a:t>
            </a:r>
          </a:p>
          <a:p>
            <a:pPr marL="0" indent="0">
              <a:buNone/>
            </a:pPr>
            <a:r>
              <a:rPr lang="es-419" dirty="0"/>
              <a:t>        - Path=/m/**</a:t>
            </a:r>
          </a:p>
          <a:p>
            <a:pPr marL="0" indent="0">
              <a:buNone/>
            </a:pPr>
            <a:r>
              <a:rPr lang="es-419" dirty="0"/>
              <a:t>        filters:</a:t>
            </a:r>
          </a:p>
          <a:p>
            <a:pPr marL="0" indent="0">
              <a:buNone/>
            </a:pPr>
            <a:r>
              <a:rPr lang="es-419" dirty="0"/>
              <a:t>        - RewritePath=/m/(?&lt;segment&gt;.*), /$\{segment}</a:t>
            </a:r>
          </a:p>
        </p:txBody>
      </p:sp>
    </p:spTree>
    <p:extLst>
      <p:ext uri="{BB962C8B-B14F-4D97-AF65-F5344CB8AC3E}">
        <p14:creationId xmlns:p14="http://schemas.microsoft.com/office/powerpoint/2010/main" val="25027102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8AE62-D72B-DF46-98A1-DC67A1619D23}"/>
              </a:ext>
            </a:extLst>
          </p:cNvPr>
          <p:cNvSpPr>
            <a:spLocks noGrp="1"/>
          </p:cNvSpPr>
          <p:nvPr>
            <p:ph type="title"/>
          </p:nvPr>
        </p:nvSpPr>
        <p:spPr/>
        <p:txBody>
          <a:bodyPr/>
          <a:lstStyle/>
          <a:p>
            <a:r>
              <a:rPr lang="es-419" dirty="0"/>
              <a:t>Definir enrutamiento estático</a:t>
            </a:r>
          </a:p>
        </p:txBody>
      </p:sp>
      <p:sp>
        <p:nvSpPr>
          <p:cNvPr id="3" name="Marcador de contenido 2">
            <a:extLst>
              <a:ext uri="{FF2B5EF4-FFF2-40B4-BE49-F238E27FC236}">
                <a16:creationId xmlns:a16="http://schemas.microsoft.com/office/drawing/2014/main" id="{152A8581-C1DE-EC46-AB4E-B6E44C5B92DD}"/>
              </a:ext>
            </a:extLst>
          </p:cNvPr>
          <p:cNvSpPr>
            <a:spLocks noGrp="1"/>
          </p:cNvSpPr>
          <p:nvPr>
            <p:ph idx="1"/>
          </p:nvPr>
        </p:nvSpPr>
        <p:spPr/>
        <p:txBody>
          <a:bodyPr>
            <a:normAutofit fontScale="77500" lnSpcReduction="20000"/>
          </a:bodyPr>
          <a:lstStyle/>
          <a:p>
            <a:r>
              <a:rPr lang="es-419" dirty="0"/>
              <a:t>Agregamos la siguiente config en application.yml</a:t>
            </a:r>
          </a:p>
          <a:p>
            <a:endParaRPr lang="es-419" dirty="0"/>
          </a:p>
          <a:p>
            <a:pPr marL="0" indent="0">
              <a:buNone/>
            </a:pPr>
            <a:r>
              <a:rPr lang="es-419" dirty="0"/>
              <a:t>spring:</a:t>
            </a:r>
          </a:p>
          <a:p>
            <a:pPr marL="0" indent="0">
              <a:buNone/>
            </a:pPr>
            <a:r>
              <a:rPr lang="es-419" dirty="0"/>
              <a:t>  cloud:</a:t>
            </a:r>
          </a:p>
          <a:p>
            <a:pPr marL="0" indent="0">
              <a:buNone/>
            </a:pPr>
            <a:r>
              <a:rPr lang="es-419" dirty="0"/>
              <a:t>    gateway:</a:t>
            </a:r>
          </a:p>
          <a:p>
            <a:pPr marL="0" indent="0">
              <a:buNone/>
            </a:pPr>
            <a:r>
              <a:rPr lang="es-419" dirty="0"/>
              <a:t>      routes:</a:t>
            </a:r>
          </a:p>
          <a:p>
            <a:pPr marL="0" indent="0">
              <a:buNone/>
            </a:pPr>
            <a:r>
              <a:rPr lang="es-419" dirty="0"/>
              <a:t>      - id: devs4j_route</a:t>
            </a:r>
          </a:p>
          <a:p>
            <a:pPr marL="0" indent="0">
              <a:buNone/>
            </a:pPr>
            <a:r>
              <a:rPr lang="es-419" dirty="0"/>
              <a:t>        uri: https://devs4j.com</a:t>
            </a:r>
          </a:p>
          <a:p>
            <a:pPr marL="0" indent="0">
              <a:buNone/>
            </a:pPr>
            <a:r>
              <a:rPr lang="es-419" dirty="0"/>
              <a:t>        predicates:</a:t>
            </a:r>
          </a:p>
          <a:p>
            <a:pPr marL="0" indent="0">
              <a:buNone/>
            </a:pPr>
            <a:r>
              <a:rPr lang="es-419" dirty="0"/>
              <a:t>        - Path=/devs4j/</a:t>
            </a:r>
          </a:p>
          <a:p>
            <a:pPr marL="0" indent="0">
              <a:buNone/>
            </a:pPr>
            <a:r>
              <a:rPr lang="es-419" dirty="0"/>
              <a:t>        filters:</a:t>
            </a:r>
          </a:p>
          <a:p>
            <a:pPr marL="0" indent="0">
              <a:buNone/>
            </a:pPr>
            <a:r>
              <a:rPr lang="es-419" dirty="0"/>
              <a:t>        - SetPath=/</a:t>
            </a:r>
          </a:p>
        </p:txBody>
      </p:sp>
    </p:spTree>
    <p:extLst>
      <p:ext uri="{BB962C8B-B14F-4D97-AF65-F5344CB8AC3E}">
        <p14:creationId xmlns:p14="http://schemas.microsoft.com/office/powerpoint/2010/main" val="6311525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759DE-7D3C-8340-B655-C5D056DF90A9}"/>
              </a:ext>
            </a:extLst>
          </p:cNvPr>
          <p:cNvSpPr>
            <a:spLocks noGrp="1"/>
          </p:cNvSpPr>
          <p:nvPr>
            <p:ph type="title"/>
          </p:nvPr>
        </p:nvSpPr>
        <p:spPr/>
        <p:txBody>
          <a:bodyPr/>
          <a:lstStyle/>
          <a:p>
            <a:r>
              <a:rPr lang="es-419" dirty="0"/>
              <a:t>Predicados Útiles: Between</a:t>
            </a:r>
          </a:p>
        </p:txBody>
      </p:sp>
      <p:sp>
        <p:nvSpPr>
          <p:cNvPr id="3" name="Marcador de contenido 2">
            <a:extLst>
              <a:ext uri="{FF2B5EF4-FFF2-40B4-BE49-F238E27FC236}">
                <a16:creationId xmlns:a16="http://schemas.microsoft.com/office/drawing/2014/main" id="{193987A5-0BEF-264D-A4AA-72B000476E37}"/>
              </a:ext>
            </a:extLst>
          </p:cNvPr>
          <p:cNvSpPr>
            <a:spLocks noGrp="1"/>
          </p:cNvSpPr>
          <p:nvPr>
            <p:ph idx="1"/>
          </p:nvPr>
        </p:nvSpPr>
        <p:spPr/>
        <p:txBody>
          <a:bodyPr>
            <a:normAutofit fontScale="92500" lnSpcReduction="10000"/>
          </a:bodyPr>
          <a:lstStyle/>
          <a:p>
            <a:r>
              <a:rPr lang="es-419" dirty="0"/>
              <a:t>Between hace match de cualquier request recibida en el periodo de tiempo definido</a:t>
            </a:r>
          </a:p>
          <a:p>
            <a:pPr lvl="1"/>
            <a:r>
              <a:rPr lang="es-419" dirty="0"/>
              <a:t>Útil para ventanas de mantenimiento</a:t>
            </a:r>
          </a:p>
          <a:p>
            <a:pPr lvl="1"/>
            <a:r>
              <a:rPr lang="es-419" dirty="0"/>
              <a:t>Pruebas </a:t>
            </a:r>
          </a:p>
          <a:p>
            <a:pPr marL="457200" lvl="1" indent="0">
              <a:buNone/>
            </a:pPr>
            <a:endParaRPr lang="es-419" dirty="0"/>
          </a:p>
          <a:p>
            <a:pPr marL="0" indent="0">
              <a:buNone/>
            </a:pPr>
            <a:r>
              <a:rPr lang="es-419" dirty="0"/>
              <a:t>routes:</a:t>
            </a:r>
          </a:p>
          <a:p>
            <a:pPr marL="0" indent="0">
              <a:buNone/>
            </a:pPr>
            <a:r>
              <a:rPr lang="es-419" dirty="0"/>
              <a:t>      - id: between_route</a:t>
            </a:r>
          </a:p>
          <a:p>
            <a:pPr marL="0" indent="0">
              <a:buNone/>
            </a:pPr>
            <a:r>
              <a:rPr lang="es-419" dirty="0"/>
              <a:t>        uri: https://devs4j.com</a:t>
            </a:r>
          </a:p>
          <a:p>
            <a:pPr marL="0" indent="0">
              <a:buNone/>
            </a:pPr>
            <a:r>
              <a:rPr lang="es-419" dirty="0"/>
              <a:t>        predicates:</a:t>
            </a:r>
          </a:p>
          <a:p>
            <a:pPr marL="0" indent="0">
              <a:buNone/>
            </a:pPr>
            <a:r>
              <a:rPr lang="es-419" dirty="0"/>
              <a:t>        - Between=2017-09-10T17:42:47.789-07:00[America/Alaska], 2017-09-11T17:42:47.789-07:00[America/Alaska]</a:t>
            </a:r>
          </a:p>
          <a:p>
            <a:pPr marL="0" indent="0">
              <a:buNone/>
            </a:pPr>
            <a:endParaRPr lang="es-419" dirty="0"/>
          </a:p>
        </p:txBody>
      </p:sp>
    </p:spTree>
    <p:extLst>
      <p:ext uri="{BB962C8B-B14F-4D97-AF65-F5344CB8AC3E}">
        <p14:creationId xmlns:p14="http://schemas.microsoft.com/office/powerpoint/2010/main" val="2844435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E40101-55DB-0F41-9539-8BDC161795F5}"/>
              </a:ext>
            </a:extLst>
          </p:cNvPr>
          <p:cNvSpPr>
            <a:spLocks noGrp="1"/>
          </p:cNvSpPr>
          <p:nvPr>
            <p:ph type="title"/>
          </p:nvPr>
        </p:nvSpPr>
        <p:spPr/>
        <p:txBody>
          <a:bodyPr/>
          <a:lstStyle/>
          <a:p>
            <a:r>
              <a:rPr lang="es-419" dirty="0"/>
              <a:t>Predicados Útiles: Header</a:t>
            </a:r>
          </a:p>
        </p:txBody>
      </p:sp>
      <p:sp>
        <p:nvSpPr>
          <p:cNvPr id="3" name="Marcador de contenido 2">
            <a:extLst>
              <a:ext uri="{FF2B5EF4-FFF2-40B4-BE49-F238E27FC236}">
                <a16:creationId xmlns:a16="http://schemas.microsoft.com/office/drawing/2014/main" id="{C5FD34B8-8C8C-FE4A-BC83-484E6EDC90A1}"/>
              </a:ext>
            </a:extLst>
          </p:cNvPr>
          <p:cNvSpPr>
            <a:spLocks noGrp="1"/>
          </p:cNvSpPr>
          <p:nvPr>
            <p:ph idx="1"/>
          </p:nvPr>
        </p:nvSpPr>
        <p:spPr/>
        <p:txBody>
          <a:bodyPr/>
          <a:lstStyle/>
          <a:p>
            <a:r>
              <a:rPr lang="es-419" dirty="0"/>
              <a:t>Header nos sirve para hacer match del request recibida utilizando el valor de un header</a:t>
            </a:r>
          </a:p>
          <a:p>
            <a:endParaRPr lang="es-419" dirty="0"/>
          </a:p>
          <a:p>
            <a:pPr marL="0" indent="0">
              <a:buNone/>
            </a:pPr>
            <a:r>
              <a:rPr lang="es-419" dirty="0"/>
              <a:t> routes:</a:t>
            </a:r>
          </a:p>
          <a:p>
            <a:pPr marL="0" indent="0">
              <a:buNone/>
            </a:pPr>
            <a:r>
              <a:rPr lang="es-419" dirty="0"/>
              <a:t>      - id: header_route</a:t>
            </a:r>
          </a:p>
          <a:p>
            <a:pPr marL="0" indent="0">
              <a:buNone/>
            </a:pPr>
            <a:r>
              <a:rPr lang="es-419" dirty="0"/>
              <a:t>        uri: http://baeldung.com</a:t>
            </a:r>
          </a:p>
          <a:p>
            <a:pPr marL="0" indent="0">
              <a:buNone/>
            </a:pPr>
            <a:r>
              <a:rPr lang="es-419" dirty="0"/>
              <a:t>        predicates:</a:t>
            </a:r>
          </a:p>
          <a:p>
            <a:pPr marL="0" indent="0">
              <a:buNone/>
            </a:pPr>
            <a:r>
              <a:rPr lang="es-419" dirty="0"/>
              <a:t>        - Header=X-Request-Id, \d+</a:t>
            </a:r>
          </a:p>
        </p:txBody>
      </p:sp>
    </p:spTree>
    <p:extLst>
      <p:ext uri="{BB962C8B-B14F-4D97-AF65-F5344CB8AC3E}">
        <p14:creationId xmlns:p14="http://schemas.microsoft.com/office/powerpoint/2010/main" val="40551448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A23A88-D5A4-4246-A4CD-5CF43CF60B36}"/>
              </a:ext>
            </a:extLst>
          </p:cNvPr>
          <p:cNvSpPr>
            <a:spLocks noGrp="1"/>
          </p:cNvSpPr>
          <p:nvPr>
            <p:ph type="title"/>
          </p:nvPr>
        </p:nvSpPr>
        <p:spPr/>
        <p:txBody>
          <a:bodyPr/>
          <a:lstStyle/>
          <a:p>
            <a:r>
              <a:rPr lang="es-419" dirty="0"/>
              <a:t>Predicados Útiles: Path</a:t>
            </a:r>
          </a:p>
        </p:txBody>
      </p:sp>
      <p:sp>
        <p:nvSpPr>
          <p:cNvPr id="3" name="Marcador de contenido 2">
            <a:extLst>
              <a:ext uri="{FF2B5EF4-FFF2-40B4-BE49-F238E27FC236}">
                <a16:creationId xmlns:a16="http://schemas.microsoft.com/office/drawing/2014/main" id="{741E1D26-56D2-E045-BD10-DA3359195976}"/>
              </a:ext>
            </a:extLst>
          </p:cNvPr>
          <p:cNvSpPr>
            <a:spLocks noGrp="1"/>
          </p:cNvSpPr>
          <p:nvPr>
            <p:ph idx="1"/>
          </p:nvPr>
        </p:nvSpPr>
        <p:spPr/>
        <p:txBody>
          <a:bodyPr>
            <a:normAutofit lnSpcReduction="10000"/>
          </a:bodyPr>
          <a:lstStyle/>
          <a:p>
            <a:r>
              <a:rPr lang="es-419" dirty="0"/>
              <a:t>Path nos sirve para hacer match de un request con base a la ruta</a:t>
            </a:r>
          </a:p>
          <a:p>
            <a:r>
              <a:rPr lang="es-419" dirty="0"/>
              <a:t>Partes de la ruta se pueden declarar como variables que luego son expuestas en los filtros</a:t>
            </a:r>
          </a:p>
          <a:p>
            <a:endParaRPr lang="es-419" dirty="0"/>
          </a:p>
          <a:p>
            <a:pPr marL="0" indent="0">
              <a:buNone/>
            </a:pPr>
            <a:r>
              <a:rPr lang="es-419" dirty="0"/>
              <a:t> routes:</a:t>
            </a:r>
          </a:p>
          <a:p>
            <a:pPr marL="0" indent="0">
              <a:buNone/>
            </a:pPr>
            <a:r>
              <a:rPr lang="es-419" dirty="0"/>
              <a:t>      - id: host_route</a:t>
            </a:r>
          </a:p>
          <a:p>
            <a:pPr marL="0" indent="0">
              <a:buNone/>
            </a:pPr>
            <a:r>
              <a:rPr lang="es-419" dirty="0"/>
              <a:t>        uri: https://devs4j.com</a:t>
            </a:r>
          </a:p>
          <a:p>
            <a:pPr marL="0" indent="0">
              <a:buNone/>
            </a:pPr>
            <a:r>
              <a:rPr lang="es-419" dirty="0"/>
              <a:t>        predicates:</a:t>
            </a:r>
          </a:p>
          <a:p>
            <a:pPr marL="0" indent="0">
              <a:buNone/>
            </a:pPr>
            <a:r>
              <a:rPr lang="es-419" dirty="0"/>
              <a:t>        - Path=/foo/{segment},/bar/{segment}}</a:t>
            </a:r>
          </a:p>
        </p:txBody>
      </p:sp>
    </p:spTree>
    <p:extLst>
      <p:ext uri="{BB962C8B-B14F-4D97-AF65-F5344CB8AC3E}">
        <p14:creationId xmlns:p14="http://schemas.microsoft.com/office/powerpoint/2010/main" val="33289518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30BD1-A2AA-D647-AD2B-377C8BAB3C4D}"/>
              </a:ext>
            </a:extLst>
          </p:cNvPr>
          <p:cNvSpPr>
            <a:spLocks noGrp="1"/>
          </p:cNvSpPr>
          <p:nvPr>
            <p:ph type="title"/>
          </p:nvPr>
        </p:nvSpPr>
        <p:spPr/>
        <p:txBody>
          <a:bodyPr/>
          <a:lstStyle/>
          <a:p>
            <a:r>
              <a:rPr lang="es-419" dirty="0"/>
              <a:t>Filtros Útiles: AddRequestheader </a:t>
            </a:r>
          </a:p>
        </p:txBody>
      </p:sp>
      <p:sp>
        <p:nvSpPr>
          <p:cNvPr id="3" name="Marcador de contenido 2">
            <a:extLst>
              <a:ext uri="{FF2B5EF4-FFF2-40B4-BE49-F238E27FC236}">
                <a16:creationId xmlns:a16="http://schemas.microsoft.com/office/drawing/2014/main" id="{C68AC9C8-3086-9042-ADBD-E8367B256362}"/>
              </a:ext>
            </a:extLst>
          </p:cNvPr>
          <p:cNvSpPr>
            <a:spLocks noGrp="1"/>
          </p:cNvSpPr>
          <p:nvPr>
            <p:ph idx="1"/>
          </p:nvPr>
        </p:nvSpPr>
        <p:spPr/>
        <p:txBody>
          <a:bodyPr/>
          <a:lstStyle/>
          <a:p>
            <a:r>
              <a:rPr lang="es-419" dirty="0"/>
              <a:t>AddRequestHeader sirve para agregar un header a la petición interceptada por SCG</a:t>
            </a:r>
          </a:p>
          <a:p>
            <a:endParaRPr lang="es-419" dirty="0"/>
          </a:p>
          <a:p>
            <a:pPr marL="0" indent="0">
              <a:buNone/>
            </a:pPr>
            <a:r>
              <a:rPr lang="es-419" dirty="0"/>
              <a:t> routes:</a:t>
            </a:r>
          </a:p>
          <a:p>
            <a:pPr marL="0" indent="0">
              <a:buNone/>
            </a:pPr>
            <a:r>
              <a:rPr lang="es-419" dirty="0"/>
              <a:t>      - id: add_request_header_route</a:t>
            </a:r>
          </a:p>
          <a:p>
            <a:pPr marL="0" indent="0">
              <a:buNone/>
            </a:pPr>
            <a:r>
              <a:rPr lang="es-419" dirty="0"/>
              <a:t>        uri: https://devs4j.com</a:t>
            </a:r>
          </a:p>
          <a:p>
            <a:pPr marL="0" indent="0">
              <a:buNone/>
            </a:pPr>
            <a:r>
              <a:rPr lang="es-419" dirty="0"/>
              <a:t>        filters:</a:t>
            </a:r>
          </a:p>
          <a:p>
            <a:pPr marL="0" indent="0">
              <a:buNone/>
            </a:pPr>
            <a:r>
              <a:rPr lang="es-419" dirty="0"/>
              <a:t>        - AddRequestHeader=X-Nombre-Header, Bar</a:t>
            </a:r>
          </a:p>
        </p:txBody>
      </p:sp>
    </p:spTree>
    <p:extLst>
      <p:ext uri="{BB962C8B-B14F-4D97-AF65-F5344CB8AC3E}">
        <p14:creationId xmlns:p14="http://schemas.microsoft.com/office/powerpoint/2010/main" val="22640597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E667D-D2AD-A04D-9320-20745D84AFD3}"/>
              </a:ext>
            </a:extLst>
          </p:cNvPr>
          <p:cNvSpPr>
            <a:spLocks noGrp="1"/>
          </p:cNvSpPr>
          <p:nvPr>
            <p:ph type="title"/>
          </p:nvPr>
        </p:nvSpPr>
        <p:spPr/>
        <p:txBody>
          <a:bodyPr/>
          <a:lstStyle/>
          <a:p>
            <a:r>
              <a:rPr lang="es-419" dirty="0"/>
              <a:t>Filtros Útiles: AddRequestParameter</a:t>
            </a:r>
          </a:p>
        </p:txBody>
      </p:sp>
      <p:sp>
        <p:nvSpPr>
          <p:cNvPr id="3" name="Marcador de contenido 2">
            <a:extLst>
              <a:ext uri="{FF2B5EF4-FFF2-40B4-BE49-F238E27FC236}">
                <a16:creationId xmlns:a16="http://schemas.microsoft.com/office/drawing/2014/main" id="{030428B3-20DF-5D47-A2AD-D497EF5D09C7}"/>
              </a:ext>
            </a:extLst>
          </p:cNvPr>
          <p:cNvSpPr>
            <a:spLocks noGrp="1"/>
          </p:cNvSpPr>
          <p:nvPr>
            <p:ph idx="1"/>
          </p:nvPr>
        </p:nvSpPr>
        <p:spPr/>
        <p:txBody>
          <a:bodyPr>
            <a:normAutofit/>
          </a:bodyPr>
          <a:lstStyle/>
          <a:p>
            <a:r>
              <a:rPr lang="es-419" dirty="0"/>
              <a:t>AddRequestParameter sirve para agregar un query parameter a lla petición resultante</a:t>
            </a:r>
          </a:p>
          <a:p>
            <a:endParaRPr lang="es-419" dirty="0"/>
          </a:p>
          <a:p>
            <a:pPr marL="0" indent="0">
              <a:buNone/>
            </a:pPr>
            <a:r>
              <a:rPr lang="es-419" dirty="0"/>
              <a:t> routes:</a:t>
            </a:r>
          </a:p>
          <a:p>
            <a:pPr marL="0" indent="0">
              <a:buNone/>
            </a:pPr>
            <a:r>
              <a:rPr lang="es-419" dirty="0"/>
              <a:t>      - id: addrequestparameter_route</a:t>
            </a:r>
          </a:p>
          <a:p>
            <a:pPr marL="0" indent="0">
              <a:buNone/>
            </a:pPr>
            <a:r>
              <a:rPr lang="es-419" dirty="0"/>
              <a:t>        uri: </a:t>
            </a:r>
            <a:r>
              <a:rPr lang="es-419" dirty="0">
                <a:hlinkClick r:id="rId2"/>
              </a:rPr>
              <a:t>http://devs4j.com</a:t>
            </a:r>
            <a:endParaRPr lang="es-419" dirty="0"/>
          </a:p>
          <a:p>
            <a:pPr marL="0" indent="0">
              <a:buNone/>
            </a:pPr>
            <a:r>
              <a:rPr lang="es-419" dirty="0"/>
              <a:t>        filters:</a:t>
            </a:r>
          </a:p>
          <a:p>
            <a:pPr marL="0" indent="0">
              <a:buNone/>
            </a:pPr>
            <a:r>
              <a:rPr lang="es-419" dirty="0"/>
              <a:t>        - AddRequestParameter=foo, bar</a:t>
            </a:r>
          </a:p>
        </p:txBody>
      </p:sp>
    </p:spTree>
    <p:extLst>
      <p:ext uri="{BB962C8B-B14F-4D97-AF65-F5344CB8AC3E}">
        <p14:creationId xmlns:p14="http://schemas.microsoft.com/office/powerpoint/2010/main" val="20395204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87650-3E9D-0248-BA79-17FC9E73BEDA}"/>
              </a:ext>
            </a:extLst>
          </p:cNvPr>
          <p:cNvSpPr>
            <a:spLocks noGrp="1"/>
          </p:cNvSpPr>
          <p:nvPr>
            <p:ph type="title"/>
          </p:nvPr>
        </p:nvSpPr>
        <p:spPr/>
        <p:txBody>
          <a:bodyPr/>
          <a:lstStyle/>
          <a:p>
            <a:r>
              <a:rPr lang="es-419" dirty="0"/>
              <a:t>Filtros Útiles: Rewrite Path</a:t>
            </a:r>
          </a:p>
        </p:txBody>
      </p:sp>
      <p:sp>
        <p:nvSpPr>
          <p:cNvPr id="3" name="Marcador de contenido 2">
            <a:extLst>
              <a:ext uri="{FF2B5EF4-FFF2-40B4-BE49-F238E27FC236}">
                <a16:creationId xmlns:a16="http://schemas.microsoft.com/office/drawing/2014/main" id="{8F2362AD-8DAD-A745-B24D-2ADC7CF3E9A2}"/>
              </a:ext>
            </a:extLst>
          </p:cNvPr>
          <p:cNvSpPr>
            <a:spLocks noGrp="1"/>
          </p:cNvSpPr>
          <p:nvPr>
            <p:ph idx="1"/>
          </p:nvPr>
        </p:nvSpPr>
        <p:spPr/>
        <p:txBody>
          <a:bodyPr>
            <a:normAutofit fontScale="92500"/>
          </a:bodyPr>
          <a:lstStyle/>
          <a:p>
            <a:r>
              <a:rPr lang="es-419" dirty="0"/>
              <a:t>El filtro RewritePath sirve para reescribir el path de la petición resultante</a:t>
            </a:r>
          </a:p>
          <a:p>
            <a:endParaRPr lang="es-419" dirty="0"/>
          </a:p>
          <a:p>
            <a:pPr marL="0" indent="0">
              <a:buNone/>
            </a:pPr>
            <a:r>
              <a:rPr lang="es-419" dirty="0"/>
              <a:t>routes:</a:t>
            </a:r>
          </a:p>
          <a:p>
            <a:pPr marL="0" indent="0">
              <a:buNone/>
            </a:pPr>
            <a:r>
              <a:rPr lang="es-419" dirty="0"/>
              <a:t>      - id: rewritepath_route</a:t>
            </a:r>
          </a:p>
          <a:p>
            <a:pPr marL="0" indent="0">
              <a:buNone/>
            </a:pPr>
            <a:r>
              <a:rPr lang="es-419" dirty="0"/>
              <a:t>        uri: https://devs4j.com</a:t>
            </a:r>
          </a:p>
          <a:p>
            <a:pPr marL="0" indent="0">
              <a:buNone/>
            </a:pPr>
            <a:r>
              <a:rPr lang="es-419" dirty="0"/>
              <a:t>        predicates: </a:t>
            </a:r>
          </a:p>
          <a:p>
            <a:pPr marL="0" indent="0">
              <a:buNone/>
            </a:pPr>
            <a:r>
              <a:rPr lang="es-419" dirty="0"/>
              <a:t>        - Path=/devs4j/**</a:t>
            </a:r>
          </a:p>
          <a:p>
            <a:pPr marL="0" indent="0">
              <a:buNone/>
            </a:pPr>
            <a:r>
              <a:rPr lang="es-419" dirty="0"/>
              <a:t>        filters:</a:t>
            </a:r>
          </a:p>
          <a:p>
            <a:pPr marL="0" indent="0">
              <a:buNone/>
            </a:pPr>
            <a:r>
              <a:rPr lang="es-419" dirty="0"/>
              <a:t>        - RewritePath=/articles/(?&lt;articleId&gt;.*), /$\{articleId}</a:t>
            </a:r>
          </a:p>
        </p:txBody>
      </p:sp>
    </p:spTree>
    <p:extLst>
      <p:ext uri="{BB962C8B-B14F-4D97-AF65-F5344CB8AC3E}">
        <p14:creationId xmlns:p14="http://schemas.microsoft.com/office/powerpoint/2010/main" val="637633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BE824-CFF5-6F42-8154-CE9A4EC53F66}"/>
              </a:ext>
            </a:extLst>
          </p:cNvPr>
          <p:cNvSpPr>
            <a:spLocks noGrp="1"/>
          </p:cNvSpPr>
          <p:nvPr>
            <p:ph type="title"/>
          </p:nvPr>
        </p:nvSpPr>
        <p:spPr/>
        <p:txBody>
          <a:bodyPr/>
          <a:lstStyle/>
          <a:p>
            <a:r>
              <a:rPr lang="es-419" dirty="0"/>
              <a:t>¿Qué son?</a:t>
            </a:r>
          </a:p>
        </p:txBody>
      </p:sp>
      <p:sp>
        <p:nvSpPr>
          <p:cNvPr id="3" name="Marcador de contenido 2">
            <a:extLst>
              <a:ext uri="{FF2B5EF4-FFF2-40B4-BE49-F238E27FC236}">
                <a16:creationId xmlns:a16="http://schemas.microsoft.com/office/drawing/2014/main" id="{E8DCB58C-BC8F-5C42-A5EA-087FCFCF6D70}"/>
              </a:ext>
            </a:extLst>
          </p:cNvPr>
          <p:cNvSpPr>
            <a:spLocks noGrp="1"/>
          </p:cNvSpPr>
          <p:nvPr>
            <p:ph idx="1"/>
          </p:nvPr>
        </p:nvSpPr>
        <p:spPr/>
        <p:txBody>
          <a:bodyPr/>
          <a:lstStyle/>
          <a:p>
            <a:r>
              <a:rPr lang="es-419" dirty="0"/>
              <a:t>Forma tradicional de desarrollar software</a:t>
            </a:r>
          </a:p>
          <a:p>
            <a:r>
              <a:rPr lang="es-419" dirty="0"/>
              <a:t>Todos los módulos en una sola aplicación</a:t>
            </a:r>
          </a:p>
          <a:p>
            <a:r>
              <a:rPr lang="es-419" dirty="0"/>
              <a:t>Una sola unidad desplegable de software</a:t>
            </a:r>
          </a:p>
          <a:p>
            <a:r>
              <a:rPr lang="es-419" dirty="0"/>
              <a:t>Multiples equipos trabajando sobre él</a:t>
            </a:r>
          </a:p>
          <a:p>
            <a:r>
              <a:rPr lang="es-419" dirty="0"/>
              <a:t>Fácil de desplegar* y escalar</a:t>
            </a:r>
          </a:p>
        </p:txBody>
      </p:sp>
    </p:spTree>
    <p:extLst>
      <p:ext uri="{BB962C8B-B14F-4D97-AF65-F5344CB8AC3E}">
        <p14:creationId xmlns:p14="http://schemas.microsoft.com/office/powerpoint/2010/main" val="36104626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87650-3E9D-0248-BA79-17FC9E73BEDA}"/>
              </a:ext>
            </a:extLst>
          </p:cNvPr>
          <p:cNvSpPr>
            <a:spLocks noGrp="1"/>
          </p:cNvSpPr>
          <p:nvPr>
            <p:ph type="title"/>
          </p:nvPr>
        </p:nvSpPr>
        <p:spPr/>
        <p:txBody>
          <a:bodyPr/>
          <a:lstStyle/>
          <a:p>
            <a:r>
              <a:rPr lang="es-419" dirty="0"/>
              <a:t>Filtros Útiles: RequestRateLimitter</a:t>
            </a:r>
          </a:p>
        </p:txBody>
      </p:sp>
      <p:sp>
        <p:nvSpPr>
          <p:cNvPr id="3" name="Marcador de contenido 2">
            <a:extLst>
              <a:ext uri="{FF2B5EF4-FFF2-40B4-BE49-F238E27FC236}">
                <a16:creationId xmlns:a16="http://schemas.microsoft.com/office/drawing/2014/main" id="{8F2362AD-8DAD-A745-B24D-2ADC7CF3E9A2}"/>
              </a:ext>
            </a:extLst>
          </p:cNvPr>
          <p:cNvSpPr>
            <a:spLocks noGrp="1"/>
          </p:cNvSpPr>
          <p:nvPr>
            <p:ph idx="1"/>
          </p:nvPr>
        </p:nvSpPr>
        <p:spPr/>
        <p:txBody>
          <a:bodyPr>
            <a:normAutofit fontScale="70000" lnSpcReduction="20000"/>
          </a:bodyPr>
          <a:lstStyle/>
          <a:p>
            <a:r>
              <a:rPr lang="es-419" dirty="0"/>
              <a:t>Es utilizado para limitar la cantidad de requests que son permitidas hacia cierta ruta. </a:t>
            </a:r>
          </a:p>
          <a:p>
            <a:pPr lvl="1"/>
            <a:r>
              <a:rPr lang="es-419" dirty="0"/>
              <a:t>Si se excede la cantidad de requests, devuelve HTTP 429 – Too Many Requests</a:t>
            </a:r>
          </a:p>
          <a:p>
            <a:pPr lvl="1"/>
            <a:r>
              <a:rPr lang="es-419" dirty="0"/>
              <a:t>replenishRate: número de requests por segundo permitidas para un usuario</a:t>
            </a:r>
          </a:p>
          <a:p>
            <a:pPr lvl="1"/>
            <a:r>
              <a:rPr lang="es-419" dirty="0"/>
              <a:t>burstCapacity: cantidad máxima de requests que un usuario puede hacer por segundo</a:t>
            </a:r>
          </a:p>
          <a:p>
            <a:pPr lvl="2"/>
            <a:r>
              <a:rPr lang="es-419" dirty="0"/>
              <a:t>No puede haber dos bursts seguidos</a:t>
            </a:r>
          </a:p>
          <a:p>
            <a:endParaRPr lang="es-419" dirty="0"/>
          </a:p>
          <a:p>
            <a:pPr marL="0" indent="0">
              <a:buNone/>
            </a:pPr>
            <a:r>
              <a:rPr lang="es-419" dirty="0"/>
              <a:t>routes:</a:t>
            </a:r>
          </a:p>
          <a:p>
            <a:pPr marL="0" indent="0">
              <a:buNone/>
            </a:pPr>
            <a:r>
              <a:rPr lang="es-419" dirty="0"/>
              <a:t>      - id: requestratelimiter_route</a:t>
            </a:r>
          </a:p>
          <a:p>
            <a:pPr marL="0" indent="0">
              <a:buNone/>
            </a:pPr>
            <a:r>
              <a:rPr lang="es-419" dirty="0"/>
              <a:t>        uri: https://devs4j.com</a:t>
            </a:r>
          </a:p>
          <a:p>
            <a:pPr marL="0" indent="0">
              <a:buNone/>
            </a:pPr>
            <a:r>
              <a:rPr lang="es-419" dirty="0"/>
              <a:t>        filters:</a:t>
            </a:r>
          </a:p>
          <a:p>
            <a:pPr marL="0" indent="0">
              <a:buNone/>
            </a:pPr>
            <a:r>
              <a:rPr lang="es-419" dirty="0"/>
              <a:t>        - name: RequestRateLimiter</a:t>
            </a:r>
          </a:p>
          <a:p>
            <a:pPr marL="0" indent="0">
              <a:buNone/>
            </a:pPr>
            <a:r>
              <a:rPr lang="es-419" dirty="0"/>
              <a:t>          args:</a:t>
            </a:r>
          </a:p>
          <a:p>
            <a:pPr marL="0" indent="0">
              <a:buNone/>
            </a:pPr>
            <a:r>
              <a:rPr lang="es-419" dirty="0"/>
              <a:t>            redis-rate-limiter.replenishRate: 10</a:t>
            </a:r>
          </a:p>
          <a:p>
            <a:pPr marL="0" indent="0">
              <a:buNone/>
            </a:pPr>
            <a:r>
              <a:rPr lang="es-419" dirty="0"/>
              <a:t>            redis-rate-limiter.burstCapacity: 20</a:t>
            </a:r>
          </a:p>
        </p:txBody>
      </p:sp>
    </p:spTree>
    <p:extLst>
      <p:ext uri="{BB962C8B-B14F-4D97-AF65-F5344CB8AC3E}">
        <p14:creationId xmlns:p14="http://schemas.microsoft.com/office/powerpoint/2010/main" val="41372922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29E8A-6FC5-3D48-97ED-3D44A9F39B34}"/>
              </a:ext>
            </a:extLst>
          </p:cNvPr>
          <p:cNvSpPr>
            <a:spLocks noGrp="1"/>
          </p:cNvSpPr>
          <p:nvPr>
            <p:ph type="title"/>
          </p:nvPr>
        </p:nvSpPr>
        <p:spPr/>
        <p:txBody>
          <a:bodyPr/>
          <a:lstStyle/>
          <a:p>
            <a:r>
              <a:rPr lang="es-419" dirty="0"/>
              <a:t>Circuit Breaker en SCG</a:t>
            </a:r>
          </a:p>
        </p:txBody>
      </p:sp>
      <p:sp>
        <p:nvSpPr>
          <p:cNvPr id="3" name="Marcador de contenido 2">
            <a:extLst>
              <a:ext uri="{FF2B5EF4-FFF2-40B4-BE49-F238E27FC236}">
                <a16:creationId xmlns:a16="http://schemas.microsoft.com/office/drawing/2014/main" id="{D19B8FB3-C66D-0445-936C-BC66323F28BD}"/>
              </a:ext>
            </a:extLst>
          </p:cNvPr>
          <p:cNvSpPr>
            <a:spLocks noGrp="1"/>
          </p:cNvSpPr>
          <p:nvPr>
            <p:ph idx="1"/>
          </p:nvPr>
        </p:nvSpPr>
        <p:spPr/>
        <p:txBody>
          <a:bodyPr>
            <a:normAutofit fontScale="85000" lnSpcReduction="10000"/>
          </a:bodyPr>
          <a:lstStyle/>
          <a:p>
            <a:r>
              <a:rPr lang="es-419" dirty="0"/>
              <a:t>Incluir la dependencia de spring cloud:</a:t>
            </a:r>
          </a:p>
          <a:p>
            <a:pPr lvl="1"/>
            <a:r>
              <a:rPr lang="es-419" dirty="0"/>
              <a:t>spring-cloud-starter-netflix-hystrix</a:t>
            </a:r>
          </a:p>
          <a:p>
            <a:r>
              <a:rPr lang="es-419" dirty="0"/>
              <a:t>Configurar la ruta</a:t>
            </a:r>
          </a:p>
          <a:p>
            <a:pPr marL="457200" lvl="1" indent="0">
              <a:buNone/>
            </a:pPr>
            <a:r>
              <a:rPr lang="es-419" dirty="0"/>
              <a:t>routes:</a:t>
            </a:r>
          </a:p>
          <a:p>
            <a:pPr marL="457200" lvl="1" indent="0">
              <a:buNone/>
            </a:pPr>
            <a:r>
              <a:rPr lang="es-419" dirty="0"/>
              <a:t> - id: hystrix_route</a:t>
            </a:r>
          </a:p>
          <a:p>
            <a:pPr marL="457200" lvl="1" indent="0">
              <a:buNone/>
            </a:pPr>
            <a:r>
              <a:rPr lang="es-419" dirty="0"/>
              <a:t>        uri: https://devs4j.com</a:t>
            </a:r>
          </a:p>
          <a:p>
            <a:pPr marL="457200" lvl="1" indent="0">
              <a:buNone/>
            </a:pPr>
            <a:r>
              <a:rPr lang="es-419" dirty="0"/>
              <a:t>        predicates:</a:t>
            </a:r>
          </a:p>
          <a:p>
            <a:pPr marL="457200" lvl="1" indent="0">
              <a:buNone/>
            </a:pPr>
            <a:r>
              <a:rPr lang="es-419" dirty="0"/>
              <a:t>        - Path=/devs4jhyst</a:t>
            </a:r>
          </a:p>
          <a:p>
            <a:pPr marL="457200" lvl="1" indent="0">
              <a:buNone/>
            </a:pPr>
            <a:r>
              <a:rPr lang="es-419" dirty="0"/>
              <a:t>        filters:</a:t>
            </a:r>
          </a:p>
          <a:p>
            <a:pPr marL="457200" lvl="1" indent="0">
              <a:buNone/>
            </a:pPr>
            <a:r>
              <a:rPr lang="es-419" dirty="0"/>
              <a:t>        - Hystrix=devs4jCommand</a:t>
            </a:r>
          </a:p>
          <a:p>
            <a:pPr marL="457200" lvl="1" indent="0">
              <a:buNone/>
            </a:pPr>
            <a:r>
              <a:rPr lang="es-419" dirty="0"/>
              <a:t>        - SetPath=/</a:t>
            </a:r>
          </a:p>
          <a:p>
            <a:r>
              <a:rPr lang="es-419" dirty="0"/>
              <a:t>Para configurar Hystrix hay que usar propiedades:</a:t>
            </a:r>
          </a:p>
          <a:p>
            <a:pPr lvl="1"/>
            <a:r>
              <a:rPr lang="es-419" u="sng" dirty="0"/>
              <a:t>hystrix.command.devs4jCommand.execution.isolation.thread.timeoutInMilliseconds</a:t>
            </a:r>
            <a:r>
              <a:rPr lang="es-419" dirty="0"/>
              <a:t>: 500</a:t>
            </a:r>
          </a:p>
          <a:p>
            <a:pPr marL="457200" lvl="1" indent="0">
              <a:buNone/>
            </a:pPr>
            <a:endParaRPr lang="es-419" dirty="0"/>
          </a:p>
          <a:p>
            <a:pPr marL="457200" lvl="1" indent="0">
              <a:buNone/>
            </a:pPr>
            <a:endParaRPr lang="es-419" dirty="0"/>
          </a:p>
          <a:p>
            <a:pPr marL="457200" lvl="1" indent="0">
              <a:buNone/>
            </a:pPr>
            <a:endParaRPr lang="es-419" dirty="0"/>
          </a:p>
          <a:p>
            <a:pPr marL="457200" lvl="1" indent="0">
              <a:buNone/>
            </a:pPr>
            <a:endParaRPr lang="es-419" dirty="0"/>
          </a:p>
        </p:txBody>
      </p:sp>
    </p:spTree>
    <p:extLst>
      <p:ext uri="{BB962C8B-B14F-4D97-AF65-F5344CB8AC3E}">
        <p14:creationId xmlns:p14="http://schemas.microsoft.com/office/powerpoint/2010/main" val="36234347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29E8A-6FC5-3D48-97ED-3D44A9F39B34}"/>
              </a:ext>
            </a:extLst>
          </p:cNvPr>
          <p:cNvSpPr>
            <a:spLocks noGrp="1"/>
          </p:cNvSpPr>
          <p:nvPr>
            <p:ph type="title"/>
          </p:nvPr>
        </p:nvSpPr>
        <p:spPr/>
        <p:txBody>
          <a:bodyPr/>
          <a:lstStyle/>
          <a:p>
            <a:r>
              <a:rPr lang="es-419" dirty="0"/>
              <a:t>Circuit Breaker en SCG</a:t>
            </a:r>
          </a:p>
        </p:txBody>
      </p:sp>
      <p:sp>
        <p:nvSpPr>
          <p:cNvPr id="3" name="Marcador de contenido 2">
            <a:extLst>
              <a:ext uri="{FF2B5EF4-FFF2-40B4-BE49-F238E27FC236}">
                <a16:creationId xmlns:a16="http://schemas.microsoft.com/office/drawing/2014/main" id="{D19B8FB3-C66D-0445-936C-BC66323F28BD}"/>
              </a:ext>
            </a:extLst>
          </p:cNvPr>
          <p:cNvSpPr>
            <a:spLocks noGrp="1"/>
          </p:cNvSpPr>
          <p:nvPr>
            <p:ph idx="1"/>
          </p:nvPr>
        </p:nvSpPr>
        <p:spPr/>
        <p:txBody>
          <a:bodyPr>
            <a:normAutofit fontScale="85000" lnSpcReduction="10000"/>
          </a:bodyPr>
          <a:lstStyle/>
          <a:p>
            <a:r>
              <a:rPr lang="es-419" dirty="0"/>
              <a:t>Incluir la dependencia de spring cloud:</a:t>
            </a:r>
          </a:p>
          <a:p>
            <a:pPr lvl="1"/>
            <a:r>
              <a:rPr lang="es-419" dirty="0"/>
              <a:t>spring-cloud-starter-netflix-hystrix</a:t>
            </a:r>
          </a:p>
          <a:p>
            <a:r>
              <a:rPr lang="es-419" dirty="0"/>
              <a:t>Configurar la ruta</a:t>
            </a:r>
          </a:p>
          <a:p>
            <a:pPr marL="457200" lvl="1" indent="0">
              <a:buNone/>
            </a:pPr>
            <a:r>
              <a:rPr lang="es-419" dirty="0"/>
              <a:t>routes:</a:t>
            </a:r>
          </a:p>
          <a:p>
            <a:pPr marL="457200" lvl="1" indent="0">
              <a:buNone/>
            </a:pPr>
            <a:r>
              <a:rPr lang="es-419" dirty="0"/>
              <a:t> - id: hystrix_route</a:t>
            </a:r>
          </a:p>
          <a:p>
            <a:pPr marL="457200" lvl="1" indent="0">
              <a:buNone/>
            </a:pPr>
            <a:r>
              <a:rPr lang="es-419" dirty="0"/>
              <a:t>        uri: https://devs4j.com</a:t>
            </a:r>
          </a:p>
          <a:p>
            <a:pPr marL="457200" lvl="1" indent="0">
              <a:buNone/>
            </a:pPr>
            <a:r>
              <a:rPr lang="es-419" dirty="0"/>
              <a:t>        predicates:</a:t>
            </a:r>
          </a:p>
          <a:p>
            <a:pPr marL="457200" lvl="1" indent="0">
              <a:buNone/>
            </a:pPr>
            <a:r>
              <a:rPr lang="es-419" dirty="0"/>
              <a:t>        - Path=/devs4jhyst</a:t>
            </a:r>
          </a:p>
          <a:p>
            <a:pPr marL="457200" lvl="1" indent="0">
              <a:buNone/>
            </a:pPr>
            <a:r>
              <a:rPr lang="es-419" dirty="0"/>
              <a:t>        filters:</a:t>
            </a:r>
          </a:p>
          <a:p>
            <a:pPr marL="457200" lvl="1" indent="0">
              <a:buNone/>
            </a:pPr>
            <a:r>
              <a:rPr lang="es-419" dirty="0"/>
              <a:t>        - Hystrix=devs4jCommand</a:t>
            </a:r>
          </a:p>
          <a:p>
            <a:pPr marL="457200" lvl="1" indent="0">
              <a:buNone/>
            </a:pPr>
            <a:r>
              <a:rPr lang="es-419" dirty="0"/>
              <a:t>        - SetPath=/</a:t>
            </a:r>
          </a:p>
          <a:p>
            <a:r>
              <a:rPr lang="es-419" dirty="0"/>
              <a:t>Para configurar Hystrix hay que usar propiedades:</a:t>
            </a:r>
          </a:p>
          <a:p>
            <a:pPr lvl="1"/>
            <a:r>
              <a:rPr lang="es-419" u="sng" dirty="0"/>
              <a:t>hystrix.command.devs4jCommand.execution.isolation.thread.timeoutInMilliseconds</a:t>
            </a:r>
            <a:r>
              <a:rPr lang="es-419" dirty="0"/>
              <a:t>: 500</a:t>
            </a:r>
          </a:p>
          <a:p>
            <a:pPr marL="457200" lvl="1" indent="0">
              <a:buNone/>
            </a:pPr>
            <a:endParaRPr lang="es-419" dirty="0"/>
          </a:p>
          <a:p>
            <a:pPr marL="457200" lvl="1" indent="0">
              <a:buNone/>
            </a:pPr>
            <a:endParaRPr lang="es-419" dirty="0"/>
          </a:p>
          <a:p>
            <a:pPr marL="457200" lvl="1" indent="0">
              <a:buNone/>
            </a:pPr>
            <a:endParaRPr lang="es-419" dirty="0"/>
          </a:p>
          <a:p>
            <a:pPr marL="457200" lvl="1" indent="0">
              <a:buNone/>
            </a:pPr>
            <a:endParaRPr lang="es-419" dirty="0"/>
          </a:p>
        </p:txBody>
      </p:sp>
    </p:spTree>
    <p:extLst>
      <p:ext uri="{BB962C8B-B14F-4D97-AF65-F5344CB8AC3E}">
        <p14:creationId xmlns:p14="http://schemas.microsoft.com/office/powerpoint/2010/main" val="8032740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74EC11F-5CC2-1741-A475-41873CE8EBAA}"/>
              </a:ext>
            </a:extLst>
          </p:cNvPr>
          <p:cNvSpPr>
            <a:spLocks noGrp="1"/>
          </p:cNvSpPr>
          <p:nvPr>
            <p:ph type="title"/>
          </p:nvPr>
        </p:nvSpPr>
        <p:spPr/>
        <p:txBody>
          <a:bodyPr/>
          <a:lstStyle/>
          <a:p>
            <a:r>
              <a:rPr lang="es-419" dirty="0"/>
              <a:t>Seguridad con OAuth2</a:t>
            </a:r>
          </a:p>
        </p:txBody>
      </p:sp>
      <p:sp>
        <p:nvSpPr>
          <p:cNvPr id="5" name="Marcador de texto 4">
            <a:extLst>
              <a:ext uri="{FF2B5EF4-FFF2-40B4-BE49-F238E27FC236}">
                <a16:creationId xmlns:a16="http://schemas.microsoft.com/office/drawing/2014/main" id="{813877E4-A2D8-A947-B48A-A8FEB0A73A22}"/>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22339662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D5DA543-56C2-2D4F-B3BD-19E0D09072CE}"/>
              </a:ext>
            </a:extLst>
          </p:cNvPr>
          <p:cNvSpPr>
            <a:spLocks noGrp="1"/>
          </p:cNvSpPr>
          <p:nvPr>
            <p:ph type="title"/>
          </p:nvPr>
        </p:nvSpPr>
        <p:spPr/>
        <p:txBody>
          <a:bodyPr/>
          <a:lstStyle/>
          <a:p>
            <a:r>
              <a:rPr lang="es-419" dirty="0"/>
              <a:t>OAuth2	</a:t>
            </a:r>
          </a:p>
        </p:txBody>
      </p:sp>
      <p:sp>
        <p:nvSpPr>
          <p:cNvPr id="5" name="Marcador de contenido 4">
            <a:extLst>
              <a:ext uri="{FF2B5EF4-FFF2-40B4-BE49-F238E27FC236}">
                <a16:creationId xmlns:a16="http://schemas.microsoft.com/office/drawing/2014/main" id="{ED53C9B1-4E43-3145-8FE8-A062B079812D}"/>
              </a:ext>
            </a:extLst>
          </p:cNvPr>
          <p:cNvSpPr>
            <a:spLocks noGrp="1"/>
          </p:cNvSpPr>
          <p:nvPr>
            <p:ph idx="1"/>
          </p:nvPr>
        </p:nvSpPr>
        <p:spPr/>
        <p:txBody>
          <a:bodyPr>
            <a:normAutofit fontScale="92500" lnSpcReduction="20000"/>
          </a:bodyPr>
          <a:lstStyle/>
          <a:p>
            <a:r>
              <a:rPr lang="es-419" dirty="0"/>
              <a:t>OAuth2 es un framework de seguridad basado en tokens</a:t>
            </a:r>
          </a:p>
          <a:p>
            <a:r>
              <a:rPr lang="es-419" dirty="0"/>
              <a:t>Permite a un usuario autenticarse a través de un servicio de autenticación tercero</a:t>
            </a:r>
          </a:p>
          <a:p>
            <a:r>
              <a:rPr lang="es-419" dirty="0"/>
              <a:t>Si el usuario se autentica correctamente, se le provee un token, el cual debe ser enviado en cada petición futura</a:t>
            </a:r>
          </a:p>
          <a:p>
            <a:r>
              <a:rPr lang="es-419" dirty="0"/>
              <a:t>El token será validado por el servicio de autenticación</a:t>
            </a:r>
          </a:p>
          <a:p>
            <a:r>
              <a:rPr lang="es-419" dirty="0"/>
              <a:t>El verdadero poder de OAuth2 es que permite a los desarrolladores de aplicaciones la fácil integración con proveedores terceros sin tener que estar pasando constantemente el usuario y contraseña a una aplicación tercera.</a:t>
            </a:r>
          </a:p>
          <a:p>
            <a:r>
              <a:rPr lang="es-419" dirty="0"/>
              <a:t>Facebook, Github, Google, AWS y Azure son algunos de proveedores de OAuth2.</a:t>
            </a:r>
          </a:p>
          <a:p>
            <a:endParaRPr lang="es-419" dirty="0"/>
          </a:p>
        </p:txBody>
      </p:sp>
    </p:spTree>
    <p:extLst>
      <p:ext uri="{BB962C8B-B14F-4D97-AF65-F5344CB8AC3E}">
        <p14:creationId xmlns:p14="http://schemas.microsoft.com/office/powerpoint/2010/main" val="13272966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7EBD4B-9779-224E-8DB8-57B702CD88FB}"/>
              </a:ext>
            </a:extLst>
          </p:cNvPr>
          <p:cNvSpPr>
            <a:spLocks noGrp="1"/>
          </p:cNvSpPr>
          <p:nvPr>
            <p:ph type="title"/>
          </p:nvPr>
        </p:nvSpPr>
        <p:spPr/>
        <p:txBody>
          <a:bodyPr/>
          <a:lstStyle/>
          <a:p>
            <a:r>
              <a:rPr lang="es-419" dirty="0"/>
              <a:t>Autenticación vs Autorización</a:t>
            </a:r>
          </a:p>
        </p:txBody>
      </p:sp>
      <p:sp>
        <p:nvSpPr>
          <p:cNvPr id="3" name="Marcador de contenido 2">
            <a:extLst>
              <a:ext uri="{FF2B5EF4-FFF2-40B4-BE49-F238E27FC236}">
                <a16:creationId xmlns:a16="http://schemas.microsoft.com/office/drawing/2014/main" id="{4829A5A8-19C2-E944-AB66-A48FB632062E}"/>
              </a:ext>
            </a:extLst>
          </p:cNvPr>
          <p:cNvSpPr>
            <a:spLocks noGrp="1"/>
          </p:cNvSpPr>
          <p:nvPr>
            <p:ph idx="1"/>
          </p:nvPr>
        </p:nvSpPr>
        <p:spPr/>
        <p:txBody>
          <a:bodyPr/>
          <a:lstStyle/>
          <a:p>
            <a:r>
              <a:rPr lang="es-419" dirty="0"/>
              <a:t>No son lo mismo!</a:t>
            </a:r>
          </a:p>
          <a:p>
            <a:pPr lvl="1"/>
            <a:r>
              <a:rPr lang="es-419" dirty="0"/>
              <a:t>Autenticación: El usuario es quien dice ser</a:t>
            </a:r>
          </a:p>
          <a:p>
            <a:pPr lvl="1"/>
            <a:r>
              <a:rPr lang="es-419" dirty="0"/>
              <a:t>Autorización: El usuario tiene permisos de hacer algo</a:t>
            </a:r>
          </a:p>
        </p:txBody>
      </p:sp>
    </p:spTree>
    <p:extLst>
      <p:ext uri="{BB962C8B-B14F-4D97-AF65-F5344CB8AC3E}">
        <p14:creationId xmlns:p14="http://schemas.microsoft.com/office/powerpoint/2010/main" val="28076256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B7946-E5B3-9345-987C-34EC56F7D8C5}"/>
              </a:ext>
            </a:extLst>
          </p:cNvPr>
          <p:cNvSpPr>
            <a:spLocks noGrp="1"/>
          </p:cNvSpPr>
          <p:nvPr>
            <p:ph type="title"/>
          </p:nvPr>
        </p:nvSpPr>
        <p:spPr/>
        <p:txBody>
          <a:bodyPr/>
          <a:lstStyle/>
          <a:p>
            <a:r>
              <a:rPr lang="es-419" dirty="0"/>
              <a:t>Roles</a:t>
            </a:r>
          </a:p>
        </p:txBody>
      </p:sp>
      <p:sp>
        <p:nvSpPr>
          <p:cNvPr id="3" name="Marcador de contenido 2">
            <a:extLst>
              <a:ext uri="{FF2B5EF4-FFF2-40B4-BE49-F238E27FC236}">
                <a16:creationId xmlns:a16="http://schemas.microsoft.com/office/drawing/2014/main" id="{ED850746-1928-7140-9F77-30DE63F2CFC1}"/>
              </a:ext>
            </a:extLst>
          </p:cNvPr>
          <p:cNvSpPr>
            <a:spLocks noGrp="1"/>
          </p:cNvSpPr>
          <p:nvPr>
            <p:ph idx="1"/>
          </p:nvPr>
        </p:nvSpPr>
        <p:spPr/>
        <p:txBody>
          <a:bodyPr/>
          <a:lstStyle/>
          <a:p>
            <a:r>
              <a:rPr lang="es-419" dirty="0"/>
              <a:t>Recurso protegido: el recurso que deseamos proteger para que solo usuarios autenticados lo consuman</a:t>
            </a:r>
          </a:p>
          <a:p>
            <a:r>
              <a:rPr lang="es-419" dirty="0"/>
              <a:t>Dueño del recurso: Nosotros. Somos quienes definimos que aplicaciones pueden usar nuestro servicio, que usuarios y que roles</a:t>
            </a:r>
          </a:p>
          <a:p>
            <a:r>
              <a:rPr lang="es-419" dirty="0"/>
              <a:t>Aplicación: La aplicación que llamará al recurso protegido en representación de un usuario</a:t>
            </a:r>
          </a:p>
          <a:p>
            <a:r>
              <a:rPr lang="es-419" dirty="0"/>
              <a:t>Servidor de autenticación OAuth2: Intermediario entre la aplicación y el recurso protegido. Autentica al usuario de tal manera que sus credenciales solo son enviadas al servidor de autenticación</a:t>
            </a:r>
          </a:p>
        </p:txBody>
      </p:sp>
    </p:spTree>
    <p:extLst>
      <p:ext uri="{BB962C8B-B14F-4D97-AF65-F5344CB8AC3E}">
        <p14:creationId xmlns:p14="http://schemas.microsoft.com/office/powerpoint/2010/main" val="5501932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CDB84E-4657-E94A-A23E-D205678B7E7A}"/>
              </a:ext>
            </a:extLst>
          </p:cNvPr>
          <p:cNvSpPr>
            <a:spLocks noGrp="1"/>
          </p:cNvSpPr>
          <p:nvPr>
            <p:ph type="title"/>
          </p:nvPr>
        </p:nvSpPr>
        <p:spPr/>
        <p:txBody>
          <a:bodyPr/>
          <a:lstStyle/>
          <a:p>
            <a:r>
              <a:rPr lang="es-419" dirty="0"/>
              <a:t>Flujo</a:t>
            </a:r>
          </a:p>
        </p:txBody>
      </p:sp>
      <p:pic>
        <p:nvPicPr>
          <p:cNvPr id="4" name="Marcador de contenido 3">
            <a:extLst>
              <a:ext uri="{FF2B5EF4-FFF2-40B4-BE49-F238E27FC236}">
                <a16:creationId xmlns:a16="http://schemas.microsoft.com/office/drawing/2014/main" id="{F8B141EB-6995-0344-A51A-8496E74B5770}"/>
              </a:ext>
            </a:extLst>
          </p:cNvPr>
          <p:cNvPicPr>
            <a:picLocks noGrp="1" noChangeAspect="1"/>
          </p:cNvPicPr>
          <p:nvPr>
            <p:ph idx="1"/>
          </p:nvPr>
        </p:nvPicPr>
        <p:blipFill>
          <a:blip r:embed="rId2"/>
          <a:stretch>
            <a:fillRect/>
          </a:stretch>
        </p:blipFill>
        <p:spPr>
          <a:xfrm>
            <a:off x="2656528" y="587134"/>
            <a:ext cx="8697271" cy="6165486"/>
          </a:xfrm>
          <a:prstGeom prst="rect">
            <a:avLst/>
          </a:prstGeom>
        </p:spPr>
      </p:pic>
    </p:spTree>
    <p:extLst>
      <p:ext uri="{BB962C8B-B14F-4D97-AF65-F5344CB8AC3E}">
        <p14:creationId xmlns:p14="http://schemas.microsoft.com/office/powerpoint/2010/main" val="40652567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C9C2B3-2DCC-E04A-9A3F-55C9925A056D}"/>
              </a:ext>
            </a:extLst>
          </p:cNvPr>
          <p:cNvSpPr>
            <a:spLocks noGrp="1"/>
          </p:cNvSpPr>
          <p:nvPr>
            <p:ph type="title"/>
          </p:nvPr>
        </p:nvSpPr>
        <p:spPr/>
        <p:txBody>
          <a:bodyPr/>
          <a:lstStyle/>
          <a:p>
            <a:r>
              <a:rPr lang="es-419" dirty="0"/>
              <a:t>Implementación Básica de OAuth2</a:t>
            </a:r>
          </a:p>
        </p:txBody>
      </p:sp>
      <p:sp>
        <p:nvSpPr>
          <p:cNvPr id="3" name="Marcador de contenido 2">
            <a:extLst>
              <a:ext uri="{FF2B5EF4-FFF2-40B4-BE49-F238E27FC236}">
                <a16:creationId xmlns:a16="http://schemas.microsoft.com/office/drawing/2014/main" id="{F3981902-EE1F-754B-9723-22812C248614}"/>
              </a:ext>
            </a:extLst>
          </p:cNvPr>
          <p:cNvSpPr>
            <a:spLocks noGrp="1"/>
          </p:cNvSpPr>
          <p:nvPr>
            <p:ph idx="1"/>
          </p:nvPr>
        </p:nvSpPr>
        <p:spPr/>
        <p:txBody>
          <a:bodyPr/>
          <a:lstStyle/>
          <a:p>
            <a:pPr marL="514350" indent="-514350">
              <a:buFont typeface="+mj-lt"/>
              <a:buAutoNum type="arabicPeriod"/>
            </a:pPr>
            <a:r>
              <a:rPr lang="es-419" dirty="0"/>
              <a:t>Crearemos un Servidor de Autenticación de OAuth2 con Spring Cloud</a:t>
            </a:r>
          </a:p>
          <a:p>
            <a:pPr marL="514350" indent="-514350">
              <a:buFont typeface="+mj-lt"/>
              <a:buAutoNum type="arabicPeriod"/>
            </a:pPr>
            <a:r>
              <a:rPr lang="es-419" dirty="0"/>
              <a:t>Registraremos una aplicación como una aplicación valida capaz de autenticar a los usuarios</a:t>
            </a:r>
          </a:p>
          <a:p>
            <a:pPr marL="514350" indent="-514350">
              <a:buFont typeface="+mj-lt"/>
              <a:buAutoNum type="arabicPeriod"/>
            </a:pPr>
            <a:r>
              <a:rPr lang="es-419" dirty="0"/>
              <a:t>Protegeremos el servicio de órdenes para que solo pueda ser llamado por un usuario autenticado</a:t>
            </a:r>
          </a:p>
        </p:txBody>
      </p:sp>
    </p:spTree>
    <p:extLst>
      <p:ext uri="{BB962C8B-B14F-4D97-AF65-F5344CB8AC3E}">
        <p14:creationId xmlns:p14="http://schemas.microsoft.com/office/powerpoint/2010/main" val="5466709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58CC8-0338-A24E-921D-0EE21D7884B8}"/>
              </a:ext>
            </a:extLst>
          </p:cNvPr>
          <p:cNvSpPr>
            <a:spLocks noGrp="1"/>
          </p:cNvSpPr>
          <p:nvPr>
            <p:ph type="title"/>
          </p:nvPr>
        </p:nvSpPr>
        <p:spPr/>
        <p:txBody>
          <a:bodyPr/>
          <a:lstStyle/>
          <a:p>
            <a:r>
              <a:rPr lang="es-419" dirty="0"/>
              <a:t>Crear un Servidor de Autenticación de OAuth2</a:t>
            </a:r>
          </a:p>
        </p:txBody>
      </p:sp>
      <p:sp>
        <p:nvSpPr>
          <p:cNvPr id="3" name="Marcador de contenido 2">
            <a:extLst>
              <a:ext uri="{FF2B5EF4-FFF2-40B4-BE49-F238E27FC236}">
                <a16:creationId xmlns:a16="http://schemas.microsoft.com/office/drawing/2014/main" id="{C7F8A56D-5024-7045-B71F-5D79FC0C32C9}"/>
              </a:ext>
            </a:extLst>
          </p:cNvPr>
          <p:cNvSpPr>
            <a:spLocks noGrp="1"/>
          </p:cNvSpPr>
          <p:nvPr>
            <p:ph idx="1"/>
          </p:nvPr>
        </p:nvSpPr>
        <p:spPr/>
        <p:txBody>
          <a:bodyPr>
            <a:normAutofit fontScale="92500" lnSpcReduction="20000"/>
          </a:bodyPr>
          <a:lstStyle/>
          <a:p>
            <a:r>
              <a:rPr lang="es-419" dirty="0"/>
              <a:t>Importar las siguientes dependencias:</a:t>
            </a:r>
          </a:p>
          <a:p>
            <a:pPr marL="457200" lvl="1" indent="0">
              <a:buNone/>
            </a:pPr>
            <a:r>
              <a:rPr lang="es-419" dirty="0"/>
              <a:t>&lt;dependency&gt;</a:t>
            </a:r>
          </a:p>
          <a:p>
            <a:pPr marL="457200" lvl="1" indent="0">
              <a:buNone/>
            </a:pPr>
            <a:r>
              <a:rPr lang="es-419" dirty="0"/>
              <a:t>  &lt;groupId&gt;org.springframework.cloud&lt;/groupId&gt;</a:t>
            </a:r>
          </a:p>
          <a:p>
            <a:pPr marL="457200" lvl="1" indent="0">
              <a:buNone/>
            </a:pPr>
            <a:r>
              <a:rPr lang="es-419" dirty="0"/>
              <a:t>  &lt;artifactId&gt;spring-cloud-security&lt;/artifactId&gt;</a:t>
            </a:r>
          </a:p>
          <a:p>
            <a:pPr marL="457200" lvl="1" indent="0">
              <a:buNone/>
            </a:pPr>
            <a:r>
              <a:rPr lang="es-419" dirty="0"/>
              <a:t>&lt;/dependency&gt;</a:t>
            </a:r>
          </a:p>
          <a:p>
            <a:pPr marL="457200" lvl="1" indent="0">
              <a:buNone/>
            </a:pPr>
            <a:r>
              <a:rPr lang="es-419" dirty="0"/>
              <a:t>&lt;dependency&gt;</a:t>
            </a:r>
          </a:p>
          <a:p>
            <a:pPr marL="457200" lvl="1" indent="0">
              <a:buNone/>
            </a:pPr>
            <a:r>
              <a:rPr lang="es-419" dirty="0"/>
              <a:t>  &lt;groupId&gt;org.springframework.security.oauth&lt;/groupId&gt;</a:t>
            </a:r>
          </a:p>
          <a:p>
            <a:pPr marL="457200" lvl="1" indent="0">
              <a:buNone/>
            </a:pPr>
            <a:r>
              <a:rPr lang="es-419" dirty="0"/>
              <a:t>  &lt;artifactId&gt;spring-security-oauth2&lt;/artifactId&gt;</a:t>
            </a:r>
          </a:p>
          <a:p>
            <a:pPr marL="457200" lvl="1" indent="0">
              <a:buNone/>
            </a:pPr>
            <a:r>
              <a:rPr lang="es-419" dirty="0"/>
              <a:t>&lt;/dependency&gt;</a:t>
            </a:r>
          </a:p>
          <a:p>
            <a:r>
              <a:rPr lang="es-419" dirty="0"/>
              <a:t>Crear una clase Main con las siguientes annotaciones:</a:t>
            </a:r>
          </a:p>
          <a:p>
            <a:pPr lvl="1"/>
            <a:r>
              <a:rPr lang="es-419" dirty="0"/>
              <a:t>@SpringBootApplication</a:t>
            </a:r>
            <a:br>
              <a:rPr lang="es-419" dirty="0"/>
            </a:br>
            <a:r>
              <a:rPr lang="es-419" dirty="0"/>
              <a:t>@EnableResourceServer </a:t>
            </a:r>
            <a:br>
              <a:rPr lang="es-419" dirty="0"/>
            </a:br>
            <a:r>
              <a:rPr lang="es-419" dirty="0"/>
              <a:t>@EnableAuthorizationServer </a:t>
            </a:r>
          </a:p>
          <a:p>
            <a:r>
              <a:rPr lang="es-419" dirty="0"/>
              <a:t>Definir un endpoint para obtener los detalles del usuario</a:t>
            </a:r>
          </a:p>
          <a:p>
            <a:pPr lvl="1"/>
            <a:endParaRPr lang="es-419" dirty="0"/>
          </a:p>
          <a:p>
            <a:pPr lvl="1"/>
            <a:endParaRPr lang="es-419" dirty="0"/>
          </a:p>
          <a:p>
            <a:pPr lvl="1"/>
            <a:endParaRPr lang="es-419" dirty="0"/>
          </a:p>
        </p:txBody>
      </p:sp>
    </p:spTree>
    <p:extLst>
      <p:ext uri="{BB962C8B-B14F-4D97-AF65-F5344CB8AC3E}">
        <p14:creationId xmlns:p14="http://schemas.microsoft.com/office/powerpoint/2010/main" val="720643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1CDF3-3127-914A-9BA9-9E0D468A5F1D}"/>
              </a:ext>
            </a:extLst>
          </p:cNvPr>
          <p:cNvSpPr>
            <a:spLocks noGrp="1"/>
          </p:cNvSpPr>
          <p:nvPr>
            <p:ph type="title"/>
          </p:nvPr>
        </p:nvSpPr>
        <p:spPr/>
        <p:txBody>
          <a:bodyPr/>
          <a:lstStyle/>
          <a:p>
            <a:r>
              <a:rPr lang="es-419" dirty="0"/>
              <a:t>Problemas</a:t>
            </a:r>
          </a:p>
        </p:txBody>
      </p:sp>
      <p:sp>
        <p:nvSpPr>
          <p:cNvPr id="3" name="Marcador de contenido 2">
            <a:extLst>
              <a:ext uri="{FF2B5EF4-FFF2-40B4-BE49-F238E27FC236}">
                <a16:creationId xmlns:a16="http://schemas.microsoft.com/office/drawing/2014/main" id="{68EED586-FCCA-0747-8067-89691537119A}"/>
              </a:ext>
            </a:extLst>
          </p:cNvPr>
          <p:cNvSpPr>
            <a:spLocks noGrp="1"/>
          </p:cNvSpPr>
          <p:nvPr>
            <p:ph idx="1"/>
          </p:nvPr>
        </p:nvSpPr>
        <p:spPr/>
        <p:txBody>
          <a:bodyPr/>
          <a:lstStyle/>
          <a:p>
            <a:r>
              <a:rPr lang="es-419" dirty="0"/>
              <a:t>La aplicación crece y crece y se vuelve más difícil de mantener</a:t>
            </a:r>
          </a:p>
          <a:p>
            <a:r>
              <a:rPr lang="es-419" dirty="0"/>
              <a:t>Altos costos de comunicación y coordinación</a:t>
            </a:r>
          </a:p>
          <a:p>
            <a:r>
              <a:rPr lang="es-419" dirty="0"/>
              <a:t>Cualquier cambio requiere que la aplicación entera se construya, pruebe y se despliegue</a:t>
            </a:r>
          </a:p>
          <a:p>
            <a:r>
              <a:rPr lang="es-419" dirty="0"/>
              <a:t>Es caro de escalar</a:t>
            </a:r>
          </a:p>
          <a:p>
            <a:r>
              <a:rPr lang="es-419" dirty="0"/>
              <a:t>Difícil incorporar nuevas tecnologías</a:t>
            </a:r>
          </a:p>
          <a:p>
            <a:r>
              <a:rPr lang="es-419" dirty="0"/>
              <a:t>Código difícil de entender</a:t>
            </a:r>
          </a:p>
          <a:p>
            <a:r>
              <a:rPr lang="es-419" dirty="0"/>
              <a:t>Cualquier fallo afecta todo</a:t>
            </a:r>
          </a:p>
        </p:txBody>
      </p:sp>
    </p:spTree>
    <p:extLst>
      <p:ext uri="{BB962C8B-B14F-4D97-AF65-F5344CB8AC3E}">
        <p14:creationId xmlns:p14="http://schemas.microsoft.com/office/powerpoint/2010/main" val="33705453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95ACF-0D0E-0747-8632-8602D0C5C370}"/>
              </a:ext>
            </a:extLst>
          </p:cNvPr>
          <p:cNvSpPr>
            <a:spLocks noGrp="1"/>
          </p:cNvSpPr>
          <p:nvPr>
            <p:ph type="title"/>
          </p:nvPr>
        </p:nvSpPr>
        <p:spPr/>
        <p:txBody>
          <a:bodyPr/>
          <a:lstStyle/>
          <a:p>
            <a:r>
              <a:rPr lang="es-419" dirty="0"/>
              <a:t>Registro de Usuarios y Aplicaciones</a:t>
            </a:r>
          </a:p>
        </p:txBody>
      </p:sp>
      <p:sp>
        <p:nvSpPr>
          <p:cNvPr id="3" name="Marcador de contenido 2">
            <a:extLst>
              <a:ext uri="{FF2B5EF4-FFF2-40B4-BE49-F238E27FC236}">
                <a16:creationId xmlns:a16="http://schemas.microsoft.com/office/drawing/2014/main" id="{A12E49D7-50D9-A242-B27C-A69F09734B29}"/>
              </a:ext>
            </a:extLst>
          </p:cNvPr>
          <p:cNvSpPr>
            <a:spLocks noGrp="1"/>
          </p:cNvSpPr>
          <p:nvPr>
            <p:ph idx="1"/>
          </p:nvPr>
        </p:nvSpPr>
        <p:spPr/>
        <p:txBody>
          <a:bodyPr>
            <a:normAutofit fontScale="92500"/>
          </a:bodyPr>
          <a:lstStyle/>
          <a:p>
            <a:r>
              <a:rPr lang="es-419" dirty="0"/>
              <a:t>Registremos las aplicaciones que podrán utilizar el servidor de OAuth2 para autenticar a sus usuarios</a:t>
            </a:r>
          </a:p>
          <a:p>
            <a:r>
              <a:rPr lang="es-419" dirty="0"/>
              <a:t>De manera similar, registraremos usuarios en el servidor de OAuth2</a:t>
            </a:r>
          </a:p>
          <a:p>
            <a:pPr lvl="1"/>
            <a:r>
              <a:rPr lang="es-419" dirty="0"/>
              <a:t>En la vida real, los usuarios se registran en el servidor de OAuth2</a:t>
            </a:r>
          </a:p>
          <a:p>
            <a:pPr lvl="1"/>
            <a:r>
              <a:rPr lang="es-419" dirty="0"/>
              <a:t>Los usuarios le dan permiso a las aplicaciones de hacer peticiones a su nombre</a:t>
            </a:r>
          </a:p>
          <a:p>
            <a:pPr lvl="1"/>
            <a:r>
              <a:rPr lang="es-419" dirty="0"/>
              <a:t>Solo las aplicaciones registradas pueden hacer peticiones al servidor de OAuth2</a:t>
            </a:r>
          </a:p>
          <a:p>
            <a:r>
              <a:rPr lang="es-419" dirty="0"/>
              <a:t>Por simplicidad, almacenaremos los usuarios en memoria. En la vida real utilizaríamos una base de datos</a:t>
            </a:r>
          </a:p>
          <a:p>
            <a:r>
              <a:rPr lang="es-419" dirty="0"/>
              <a:t>Spring Security nos provee el endpoint para obtener el token:</a:t>
            </a:r>
          </a:p>
          <a:p>
            <a:pPr lvl="1"/>
            <a:r>
              <a:rPr lang="es-419" dirty="0"/>
              <a:t>/oauth/token </a:t>
            </a:r>
          </a:p>
          <a:p>
            <a:endParaRPr lang="es-419" dirty="0"/>
          </a:p>
        </p:txBody>
      </p:sp>
    </p:spTree>
    <p:extLst>
      <p:ext uri="{BB962C8B-B14F-4D97-AF65-F5344CB8AC3E}">
        <p14:creationId xmlns:p14="http://schemas.microsoft.com/office/powerpoint/2010/main" val="26223462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B4E85-E75A-D243-AD64-5CD29CAA34AF}"/>
              </a:ext>
            </a:extLst>
          </p:cNvPr>
          <p:cNvSpPr>
            <a:spLocks noGrp="1"/>
          </p:cNvSpPr>
          <p:nvPr>
            <p:ph type="title"/>
          </p:nvPr>
        </p:nvSpPr>
        <p:spPr/>
        <p:txBody>
          <a:bodyPr/>
          <a:lstStyle/>
          <a:p>
            <a:r>
              <a:rPr lang="es-419" dirty="0"/>
              <a:t>Iniciando Sesión</a:t>
            </a:r>
          </a:p>
        </p:txBody>
      </p:sp>
      <p:pic>
        <p:nvPicPr>
          <p:cNvPr id="4" name="Marcador de contenido 3">
            <a:extLst>
              <a:ext uri="{FF2B5EF4-FFF2-40B4-BE49-F238E27FC236}">
                <a16:creationId xmlns:a16="http://schemas.microsoft.com/office/drawing/2014/main" id="{B1B1BC2D-F9D0-9048-B20F-EA75C558FF3A}"/>
              </a:ext>
            </a:extLst>
          </p:cNvPr>
          <p:cNvPicPr>
            <a:picLocks noGrp="1" noChangeAspect="1"/>
          </p:cNvPicPr>
          <p:nvPr>
            <p:ph idx="1"/>
          </p:nvPr>
        </p:nvPicPr>
        <p:blipFill>
          <a:blip r:embed="rId2"/>
          <a:stretch>
            <a:fillRect/>
          </a:stretch>
        </p:blipFill>
        <p:spPr>
          <a:xfrm>
            <a:off x="745603" y="1690688"/>
            <a:ext cx="10515600" cy="2103120"/>
          </a:xfrm>
          <a:prstGeom prst="rect">
            <a:avLst/>
          </a:prstGeom>
        </p:spPr>
      </p:pic>
      <p:pic>
        <p:nvPicPr>
          <p:cNvPr id="5" name="Imagen 4">
            <a:extLst>
              <a:ext uri="{FF2B5EF4-FFF2-40B4-BE49-F238E27FC236}">
                <a16:creationId xmlns:a16="http://schemas.microsoft.com/office/drawing/2014/main" id="{30B8E702-DABE-E047-9313-49CB0B60716F}"/>
              </a:ext>
            </a:extLst>
          </p:cNvPr>
          <p:cNvPicPr>
            <a:picLocks noChangeAspect="1"/>
          </p:cNvPicPr>
          <p:nvPr/>
        </p:nvPicPr>
        <p:blipFill>
          <a:blip r:embed="rId3"/>
          <a:stretch>
            <a:fillRect/>
          </a:stretch>
        </p:blipFill>
        <p:spPr>
          <a:xfrm>
            <a:off x="745603" y="3953550"/>
            <a:ext cx="10515600" cy="2099678"/>
          </a:xfrm>
          <a:prstGeom prst="rect">
            <a:avLst/>
          </a:prstGeom>
        </p:spPr>
      </p:pic>
    </p:spTree>
    <p:extLst>
      <p:ext uri="{BB962C8B-B14F-4D97-AF65-F5344CB8AC3E}">
        <p14:creationId xmlns:p14="http://schemas.microsoft.com/office/powerpoint/2010/main" val="412383409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F6C3D-6A44-C64E-902B-804DE0F99C98}"/>
              </a:ext>
            </a:extLst>
          </p:cNvPr>
          <p:cNvSpPr>
            <a:spLocks noGrp="1"/>
          </p:cNvSpPr>
          <p:nvPr>
            <p:ph type="title"/>
          </p:nvPr>
        </p:nvSpPr>
        <p:spPr/>
        <p:txBody>
          <a:bodyPr/>
          <a:lstStyle/>
          <a:p>
            <a:r>
              <a:rPr lang="es-419" dirty="0"/>
              <a:t>Consumir Datos del Usuario</a:t>
            </a:r>
          </a:p>
        </p:txBody>
      </p:sp>
      <p:sp>
        <p:nvSpPr>
          <p:cNvPr id="7" name="Marcador de contenido 6">
            <a:extLst>
              <a:ext uri="{FF2B5EF4-FFF2-40B4-BE49-F238E27FC236}">
                <a16:creationId xmlns:a16="http://schemas.microsoft.com/office/drawing/2014/main" id="{8E514B46-F09B-5C4C-A4F7-C4C7764A5FD9}"/>
              </a:ext>
            </a:extLst>
          </p:cNvPr>
          <p:cNvSpPr>
            <a:spLocks noGrp="1"/>
          </p:cNvSpPr>
          <p:nvPr>
            <p:ph idx="1"/>
          </p:nvPr>
        </p:nvSpPr>
        <p:spPr/>
        <p:txBody>
          <a:bodyPr/>
          <a:lstStyle/>
          <a:p>
            <a:r>
              <a:rPr lang="es-419" dirty="0"/>
              <a:t>Enviaremos el token al endpoint de /user en un header</a:t>
            </a:r>
          </a:p>
          <a:p>
            <a:pPr lvl="1"/>
            <a:r>
              <a:rPr lang="es-419" dirty="0"/>
              <a:t>Authorization: Bearer {TOKEN}</a:t>
            </a:r>
          </a:p>
          <a:p>
            <a:pPr lvl="1"/>
            <a:endParaRPr lang="es-419" dirty="0"/>
          </a:p>
          <a:p>
            <a:pPr lvl="1"/>
            <a:endParaRPr lang="es-419" dirty="0"/>
          </a:p>
        </p:txBody>
      </p:sp>
      <p:pic>
        <p:nvPicPr>
          <p:cNvPr id="8" name="Imagen 7">
            <a:extLst>
              <a:ext uri="{FF2B5EF4-FFF2-40B4-BE49-F238E27FC236}">
                <a16:creationId xmlns:a16="http://schemas.microsoft.com/office/drawing/2014/main" id="{5B949F81-5860-1241-BF70-6572840BC93A}"/>
              </a:ext>
            </a:extLst>
          </p:cNvPr>
          <p:cNvPicPr>
            <a:picLocks noChangeAspect="1"/>
          </p:cNvPicPr>
          <p:nvPr/>
        </p:nvPicPr>
        <p:blipFill>
          <a:blip r:embed="rId2"/>
          <a:stretch>
            <a:fillRect/>
          </a:stretch>
        </p:blipFill>
        <p:spPr>
          <a:xfrm>
            <a:off x="137936" y="3222671"/>
            <a:ext cx="11916128" cy="2312670"/>
          </a:xfrm>
          <a:prstGeom prst="rect">
            <a:avLst/>
          </a:prstGeom>
        </p:spPr>
      </p:pic>
    </p:spTree>
    <p:extLst>
      <p:ext uri="{BB962C8B-B14F-4D97-AF65-F5344CB8AC3E}">
        <p14:creationId xmlns:p14="http://schemas.microsoft.com/office/powerpoint/2010/main" val="39872935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C3682-8C58-4846-86C2-6E8148B94169}"/>
              </a:ext>
            </a:extLst>
          </p:cNvPr>
          <p:cNvSpPr>
            <a:spLocks noGrp="1"/>
          </p:cNvSpPr>
          <p:nvPr>
            <p:ph type="title"/>
          </p:nvPr>
        </p:nvSpPr>
        <p:spPr/>
        <p:txBody>
          <a:bodyPr/>
          <a:lstStyle/>
          <a:p>
            <a:r>
              <a:rPr lang="es-419" dirty="0"/>
              <a:t>Protegiendo los Microservicios</a:t>
            </a:r>
          </a:p>
        </p:txBody>
      </p:sp>
      <p:sp>
        <p:nvSpPr>
          <p:cNvPr id="3" name="Marcador de contenido 2">
            <a:extLst>
              <a:ext uri="{FF2B5EF4-FFF2-40B4-BE49-F238E27FC236}">
                <a16:creationId xmlns:a16="http://schemas.microsoft.com/office/drawing/2014/main" id="{AEA4F6E8-0346-3F4F-8EE6-F50C7C4B9CCB}"/>
              </a:ext>
            </a:extLst>
          </p:cNvPr>
          <p:cNvSpPr>
            <a:spLocks noGrp="1"/>
          </p:cNvSpPr>
          <p:nvPr>
            <p:ph idx="1"/>
          </p:nvPr>
        </p:nvSpPr>
        <p:spPr/>
        <p:txBody>
          <a:bodyPr/>
          <a:lstStyle/>
          <a:p>
            <a:r>
              <a:rPr lang="es-419" dirty="0"/>
              <a:t>La creación y administración de tokens son responsabilidades del servidor de OAuth2</a:t>
            </a:r>
          </a:p>
          <a:p>
            <a:r>
              <a:rPr lang="es-419" dirty="0"/>
              <a:t>La definición de que roles tienen permiso de hacer que cosa, es responsabilidad de las aplicaciones</a:t>
            </a:r>
          </a:p>
        </p:txBody>
      </p:sp>
    </p:spTree>
    <p:extLst>
      <p:ext uri="{BB962C8B-B14F-4D97-AF65-F5344CB8AC3E}">
        <p14:creationId xmlns:p14="http://schemas.microsoft.com/office/powerpoint/2010/main" val="16622494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7657B8-9E2E-CA49-B41C-52E355E67101}"/>
              </a:ext>
            </a:extLst>
          </p:cNvPr>
          <p:cNvSpPr>
            <a:spLocks noGrp="1"/>
          </p:cNvSpPr>
          <p:nvPr>
            <p:ph type="title"/>
          </p:nvPr>
        </p:nvSpPr>
        <p:spPr/>
        <p:txBody>
          <a:bodyPr/>
          <a:lstStyle/>
          <a:p>
            <a:r>
              <a:rPr lang="es-419" dirty="0"/>
              <a:t>Añadiendo seguridad con OAuth2 en el servicio de Menu</a:t>
            </a:r>
          </a:p>
        </p:txBody>
      </p:sp>
      <p:sp>
        <p:nvSpPr>
          <p:cNvPr id="3" name="Marcador de contenido 2">
            <a:extLst>
              <a:ext uri="{FF2B5EF4-FFF2-40B4-BE49-F238E27FC236}">
                <a16:creationId xmlns:a16="http://schemas.microsoft.com/office/drawing/2014/main" id="{1F0B651B-0C00-0542-A9F3-8F6D1B7DF711}"/>
              </a:ext>
            </a:extLst>
          </p:cNvPr>
          <p:cNvSpPr>
            <a:spLocks noGrp="1"/>
          </p:cNvSpPr>
          <p:nvPr>
            <p:ph idx="1"/>
          </p:nvPr>
        </p:nvSpPr>
        <p:spPr/>
        <p:txBody>
          <a:bodyPr>
            <a:normAutofit lnSpcReduction="10000"/>
          </a:bodyPr>
          <a:lstStyle/>
          <a:p>
            <a:r>
              <a:rPr lang="es-419" dirty="0"/>
              <a:t>Agregar las siguientes dependencias:</a:t>
            </a:r>
          </a:p>
          <a:p>
            <a:pPr marL="457200" lvl="1" indent="0">
              <a:buNone/>
            </a:pPr>
            <a:r>
              <a:rPr lang="es-419" dirty="0"/>
              <a:t>	   &lt;groupId&gt;org.springframework.cloud&lt;/groupId&gt;</a:t>
            </a:r>
          </a:p>
          <a:p>
            <a:pPr marL="457200" lvl="1" indent="0">
              <a:buNone/>
            </a:pPr>
            <a:r>
              <a:rPr lang="es-419" dirty="0"/>
              <a:t>          &lt;artifactId&gt;spring-cloud-security&lt;/artifactId&gt;</a:t>
            </a:r>
          </a:p>
          <a:p>
            <a:pPr marL="457200" lvl="1" indent="0">
              <a:buNone/>
            </a:pPr>
            <a:endParaRPr lang="es-419" dirty="0"/>
          </a:p>
          <a:p>
            <a:pPr marL="457200" lvl="1" indent="0">
              <a:buNone/>
            </a:pPr>
            <a:r>
              <a:rPr lang="es-419" dirty="0"/>
              <a:t>          &lt;groupId&gt;org.springframework.security.oauth&lt;/groupId&gt;</a:t>
            </a:r>
          </a:p>
          <a:p>
            <a:pPr marL="457200" lvl="1" indent="0">
              <a:buNone/>
            </a:pPr>
            <a:r>
              <a:rPr lang="es-419" dirty="0"/>
              <a:t>          &lt;artifactId&gt;spring-security-oauth2&lt;/artifactId&gt;</a:t>
            </a:r>
          </a:p>
          <a:p>
            <a:r>
              <a:rPr lang="es-419" dirty="0"/>
              <a:t>Añadir la siguiente propiedad:</a:t>
            </a:r>
          </a:p>
          <a:p>
            <a:pPr lvl="1"/>
            <a:r>
              <a:rPr lang="es-419" dirty="0"/>
              <a:t>security.</a:t>
            </a:r>
            <a:r>
              <a:rPr lang="es-419" u="sng" dirty="0"/>
              <a:t>oauth2.resource.userInfoUri</a:t>
            </a:r>
            <a:r>
              <a:rPr lang="es-419" dirty="0"/>
              <a:t>=http://localhost:8901/auth/user</a:t>
            </a:r>
          </a:p>
          <a:p>
            <a:r>
              <a:rPr lang="es-419" dirty="0"/>
              <a:t>Agregar la annotación @EnableResourceServer en la clase main </a:t>
            </a:r>
          </a:p>
          <a:p>
            <a:r>
              <a:rPr lang="es-419" dirty="0"/>
              <a:t>Definir la seguridad de los endpoints en la clase ResourceServerConfiguration</a:t>
            </a:r>
          </a:p>
          <a:p>
            <a:endParaRPr lang="es-419" dirty="0"/>
          </a:p>
        </p:txBody>
      </p:sp>
    </p:spTree>
    <p:extLst>
      <p:ext uri="{BB962C8B-B14F-4D97-AF65-F5344CB8AC3E}">
        <p14:creationId xmlns:p14="http://schemas.microsoft.com/office/powerpoint/2010/main" val="8178388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D469A-F94C-BA48-82E1-5A19C74CB55E}"/>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D2D5BBF7-521C-E34C-B1FE-A53BA64D5B53}"/>
              </a:ext>
            </a:extLst>
          </p:cNvPr>
          <p:cNvSpPr>
            <a:spLocks noGrp="1"/>
          </p:cNvSpPr>
          <p:nvPr>
            <p:ph idx="1"/>
          </p:nvPr>
        </p:nvSpPr>
        <p:spPr/>
        <p:txBody>
          <a:bodyPr/>
          <a:lstStyle/>
          <a:p>
            <a:r>
              <a:rPr lang="es-419" dirty="0"/>
              <a:t>Acceder al servicio de Menú utilizando el Service Gateway</a:t>
            </a:r>
          </a:p>
          <a:p>
            <a:endParaRPr lang="es-419" dirty="0"/>
          </a:p>
        </p:txBody>
      </p:sp>
    </p:spTree>
    <p:extLst>
      <p:ext uri="{BB962C8B-B14F-4D97-AF65-F5344CB8AC3E}">
        <p14:creationId xmlns:p14="http://schemas.microsoft.com/office/powerpoint/2010/main" val="24093123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FDB9EC-52E2-C746-9826-926F78221457}"/>
              </a:ext>
            </a:extLst>
          </p:cNvPr>
          <p:cNvSpPr>
            <a:spLocks noGrp="1"/>
          </p:cNvSpPr>
          <p:nvPr>
            <p:ph type="title"/>
          </p:nvPr>
        </p:nvSpPr>
        <p:spPr/>
        <p:txBody>
          <a:bodyPr/>
          <a:lstStyle/>
          <a:p>
            <a:endParaRPr lang="es-419"/>
          </a:p>
        </p:txBody>
      </p:sp>
      <p:sp>
        <p:nvSpPr>
          <p:cNvPr id="3" name="Marcador de contenido 2">
            <a:extLst>
              <a:ext uri="{FF2B5EF4-FFF2-40B4-BE49-F238E27FC236}">
                <a16:creationId xmlns:a16="http://schemas.microsoft.com/office/drawing/2014/main" id="{ED85DD27-5501-3E47-87A5-B15F538FB096}"/>
              </a:ext>
            </a:extLst>
          </p:cNvPr>
          <p:cNvSpPr>
            <a:spLocks noGrp="1"/>
          </p:cNvSpPr>
          <p:nvPr>
            <p:ph idx="1"/>
          </p:nvPr>
        </p:nvSpPr>
        <p:spPr/>
        <p:txBody>
          <a:bodyPr/>
          <a:lstStyle/>
          <a:p>
            <a:endParaRPr lang="es-419"/>
          </a:p>
        </p:txBody>
      </p:sp>
    </p:spTree>
    <p:extLst>
      <p:ext uri="{BB962C8B-B14F-4D97-AF65-F5344CB8AC3E}">
        <p14:creationId xmlns:p14="http://schemas.microsoft.com/office/powerpoint/2010/main" val="11074778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DAED5-0517-CB49-9E9B-76DAE91DF05A}"/>
              </a:ext>
            </a:extLst>
          </p:cNvPr>
          <p:cNvSpPr>
            <a:spLocks noGrp="1"/>
          </p:cNvSpPr>
          <p:nvPr>
            <p:ph type="title"/>
          </p:nvPr>
        </p:nvSpPr>
        <p:spPr/>
        <p:txBody>
          <a:bodyPr/>
          <a:lstStyle/>
          <a:p>
            <a:r>
              <a:rPr lang="es-419" dirty="0"/>
              <a:t>12 Factores</a:t>
            </a:r>
          </a:p>
        </p:txBody>
      </p:sp>
      <p:sp>
        <p:nvSpPr>
          <p:cNvPr id="3" name="Marcador de contenido 2">
            <a:extLst>
              <a:ext uri="{FF2B5EF4-FFF2-40B4-BE49-F238E27FC236}">
                <a16:creationId xmlns:a16="http://schemas.microsoft.com/office/drawing/2014/main" id="{FA495B87-A392-6147-B945-75D33AF845AB}"/>
              </a:ext>
            </a:extLst>
          </p:cNvPr>
          <p:cNvSpPr>
            <a:spLocks noGrp="1"/>
          </p:cNvSpPr>
          <p:nvPr>
            <p:ph idx="1"/>
          </p:nvPr>
        </p:nvSpPr>
        <p:spPr/>
        <p:txBody>
          <a:bodyPr>
            <a:normAutofit lnSpcReduction="10000"/>
          </a:bodyPr>
          <a:lstStyle/>
          <a:p>
            <a:pPr marL="514350" indent="-514350">
              <a:buFont typeface="+mj-lt"/>
              <a:buAutoNum type="arabicPeriod"/>
            </a:pPr>
            <a:r>
              <a:rPr lang="es-419" dirty="0"/>
              <a:t>Toda el código de la aplicación y del provisionamiento de los servidores debe de estar en control de versiones</a:t>
            </a:r>
          </a:p>
          <a:p>
            <a:pPr marL="514350" indent="-514350">
              <a:buFont typeface="+mj-lt"/>
              <a:buAutoNum type="arabicPeriod"/>
            </a:pPr>
            <a:r>
              <a:rPr lang="es-419" dirty="0"/>
              <a:t>Las librerías deben de ser declaradas y administradas con Maven (o similar) para su fácil construcción y replicación</a:t>
            </a:r>
          </a:p>
          <a:p>
            <a:pPr marL="514350" indent="-514350">
              <a:buFont typeface="+mj-lt"/>
              <a:buAutoNum type="arabicPeriod"/>
            </a:pPr>
            <a:r>
              <a:rPr lang="es-419" dirty="0"/>
              <a:t>La configuración debe de estar almacenada de manera separada</a:t>
            </a:r>
          </a:p>
          <a:p>
            <a:pPr marL="514350" indent="-514350">
              <a:buFont typeface="+mj-lt"/>
              <a:buAutoNum type="arabicPeriod"/>
            </a:pPr>
            <a:r>
              <a:rPr lang="es-419" dirty="0"/>
              <a:t>Un servicio de apoyo (por ejemplo, la BD) puede ser reemplazada fácilmente sin necesidad de cambiar código</a:t>
            </a:r>
          </a:p>
          <a:p>
            <a:pPr marL="514350" indent="-514350">
              <a:buFont typeface="+mj-lt"/>
              <a:buAutoNum type="arabicPeriod"/>
            </a:pPr>
            <a:r>
              <a:rPr lang="es-419" dirty="0"/>
              <a:t>Los códigos para construir y ejecutar una aplicación deben de estar separados</a:t>
            </a:r>
          </a:p>
          <a:p>
            <a:pPr marL="514350" indent="-514350">
              <a:buFont typeface="+mj-lt"/>
              <a:buAutoNum type="arabicPeriod"/>
            </a:pPr>
            <a:r>
              <a:rPr lang="es-419" dirty="0"/>
              <a:t>Las aplicaciones deben ser stateless</a:t>
            </a:r>
          </a:p>
          <a:p>
            <a:pPr marL="514350" indent="-514350">
              <a:buFont typeface="+mj-lt"/>
              <a:buAutoNum type="arabicPeriod"/>
            </a:pPr>
            <a:endParaRPr lang="es-419" dirty="0"/>
          </a:p>
        </p:txBody>
      </p:sp>
    </p:spTree>
    <p:extLst>
      <p:ext uri="{BB962C8B-B14F-4D97-AF65-F5344CB8AC3E}">
        <p14:creationId xmlns:p14="http://schemas.microsoft.com/office/powerpoint/2010/main" val="28384701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5212E-C184-B74B-A3B4-1ED3EFFE9F4C}"/>
              </a:ext>
            </a:extLst>
          </p:cNvPr>
          <p:cNvSpPr>
            <a:spLocks noGrp="1"/>
          </p:cNvSpPr>
          <p:nvPr>
            <p:ph type="title"/>
          </p:nvPr>
        </p:nvSpPr>
        <p:spPr/>
        <p:txBody>
          <a:bodyPr/>
          <a:lstStyle/>
          <a:p>
            <a:r>
              <a:rPr lang="es-419" dirty="0"/>
              <a:t>12 Factores</a:t>
            </a:r>
          </a:p>
        </p:txBody>
      </p:sp>
      <p:sp>
        <p:nvSpPr>
          <p:cNvPr id="3" name="Marcador de contenido 2">
            <a:extLst>
              <a:ext uri="{FF2B5EF4-FFF2-40B4-BE49-F238E27FC236}">
                <a16:creationId xmlns:a16="http://schemas.microsoft.com/office/drawing/2014/main" id="{799F5A38-F60B-9549-BF4B-614972E5C87D}"/>
              </a:ext>
            </a:extLst>
          </p:cNvPr>
          <p:cNvSpPr>
            <a:spLocks noGrp="1"/>
          </p:cNvSpPr>
          <p:nvPr>
            <p:ph idx="1"/>
          </p:nvPr>
        </p:nvSpPr>
        <p:spPr/>
        <p:txBody>
          <a:bodyPr/>
          <a:lstStyle/>
          <a:p>
            <a:pPr marL="514350" indent="-514350">
              <a:buFont typeface="+mj-lt"/>
              <a:buAutoNum type="arabicPeriod"/>
            </a:pPr>
            <a:r>
              <a:rPr lang="es-419" dirty="0"/>
              <a:t>Aplicaciones autocontenidas (app y runtime env)</a:t>
            </a:r>
          </a:p>
          <a:p>
            <a:pPr marL="514350" indent="-514350">
              <a:buFont typeface="+mj-lt"/>
              <a:buAutoNum type="arabicPeriod"/>
            </a:pPr>
            <a:r>
              <a:rPr lang="es-419" dirty="0"/>
              <a:t>Las aplicaciones deben de poder escalarse horizontalmente</a:t>
            </a:r>
          </a:p>
          <a:p>
            <a:pPr marL="514350" indent="-514350">
              <a:buFont typeface="+mj-lt"/>
              <a:buAutoNum type="arabicPeriod"/>
            </a:pPr>
            <a:r>
              <a:rPr lang="es-419" dirty="0"/>
              <a:t>Los microservicios son deshechables</a:t>
            </a:r>
          </a:p>
          <a:p>
            <a:pPr marL="514350" indent="-514350">
              <a:buFont typeface="+mj-lt"/>
              <a:buAutoNum type="arabicPeriod"/>
            </a:pPr>
            <a:r>
              <a:rPr lang="es-419" dirty="0"/>
              <a:t>Minimizar las diferencias entre los distintos ambientes. Procurar liberar lo más pronto posible</a:t>
            </a:r>
          </a:p>
          <a:p>
            <a:pPr marL="514350" indent="-514350">
              <a:buFont typeface="+mj-lt"/>
              <a:buAutoNum type="arabicPeriod"/>
            </a:pPr>
            <a:r>
              <a:rPr lang="es-419" dirty="0"/>
              <a:t>Loggear a la consola y agregar logs usando una herramienta</a:t>
            </a:r>
          </a:p>
          <a:p>
            <a:pPr marL="514350" indent="-514350">
              <a:buFont typeface="+mj-lt"/>
              <a:buAutoNum type="arabicPeriod"/>
            </a:pPr>
            <a:r>
              <a:rPr lang="es-419" dirty="0"/>
              <a:t>Los procesos de soporte y administración deben de estar en control de versiones, ser repetibles y no creados al momento.</a:t>
            </a:r>
          </a:p>
        </p:txBody>
      </p:sp>
    </p:spTree>
    <p:extLst>
      <p:ext uri="{BB962C8B-B14F-4D97-AF65-F5344CB8AC3E}">
        <p14:creationId xmlns:p14="http://schemas.microsoft.com/office/powerpoint/2010/main" val="58459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B81219-6C48-2144-BFBD-D122B23EF6AF}"/>
              </a:ext>
            </a:extLst>
          </p:cNvPr>
          <p:cNvSpPr>
            <a:spLocks noGrp="1"/>
          </p:cNvSpPr>
          <p:nvPr>
            <p:ph type="title"/>
          </p:nvPr>
        </p:nvSpPr>
        <p:spPr/>
        <p:txBody>
          <a:bodyPr/>
          <a:lstStyle/>
          <a:p>
            <a:r>
              <a:rPr lang="es-419" dirty="0"/>
              <a:t>Monolitos</a:t>
            </a:r>
          </a:p>
        </p:txBody>
      </p:sp>
      <p:pic>
        <p:nvPicPr>
          <p:cNvPr id="4" name="Marcador de contenido 3">
            <a:extLst>
              <a:ext uri="{FF2B5EF4-FFF2-40B4-BE49-F238E27FC236}">
                <a16:creationId xmlns:a16="http://schemas.microsoft.com/office/drawing/2014/main" id="{A6D17AA8-9FB5-4543-B7FB-AD942FAF6141}"/>
              </a:ext>
            </a:extLst>
          </p:cNvPr>
          <p:cNvPicPr>
            <a:picLocks noGrp="1" noChangeAspect="1"/>
          </p:cNvPicPr>
          <p:nvPr>
            <p:ph idx="1"/>
          </p:nvPr>
        </p:nvPicPr>
        <p:blipFill>
          <a:blip r:embed="rId2"/>
          <a:stretch>
            <a:fillRect/>
          </a:stretch>
        </p:blipFill>
        <p:spPr>
          <a:xfrm>
            <a:off x="4485662" y="1825625"/>
            <a:ext cx="3220675" cy="4351338"/>
          </a:xfrm>
          <a:prstGeom prst="rect">
            <a:avLst/>
          </a:prstGeom>
        </p:spPr>
      </p:pic>
    </p:spTree>
    <p:extLst>
      <p:ext uri="{BB962C8B-B14F-4D97-AF65-F5344CB8AC3E}">
        <p14:creationId xmlns:p14="http://schemas.microsoft.com/office/powerpoint/2010/main" val="182042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B12321-2C29-2D4E-BCD0-F5C68ED02A57}"/>
              </a:ext>
            </a:extLst>
          </p:cNvPr>
          <p:cNvSpPr>
            <a:spLocks noGrp="1"/>
          </p:cNvSpPr>
          <p:nvPr>
            <p:ph type="title"/>
          </p:nvPr>
        </p:nvSpPr>
        <p:spPr/>
        <p:txBody>
          <a:bodyPr/>
          <a:lstStyle/>
          <a:p>
            <a:r>
              <a:rPr lang="es-419" dirty="0"/>
              <a:t>Video de Seguridad</a:t>
            </a:r>
          </a:p>
        </p:txBody>
      </p:sp>
      <p:sp>
        <p:nvSpPr>
          <p:cNvPr id="3" name="Marcador de contenido 2">
            <a:extLst>
              <a:ext uri="{FF2B5EF4-FFF2-40B4-BE49-F238E27FC236}">
                <a16:creationId xmlns:a16="http://schemas.microsoft.com/office/drawing/2014/main" id="{9F860910-DA08-3B43-944D-D4F9C641EC59}"/>
              </a:ext>
            </a:extLst>
          </p:cNvPr>
          <p:cNvSpPr>
            <a:spLocks noGrp="1"/>
          </p:cNvSpPr>
          <p:nvPr>
            <p:ph idx="1"/>
          </p:nvPr>
        </p:nvSpPr>
        <p:spPr/>
        <p:txBody>
          <a:bodyPr/>
          <a:lstStyle/>
          <a:p>
            <a:endParaRPr lang="es-419"/>
          </a:p>
        </p:txBody>
      </p:sp>
    </p:spTree>
    <p:extLst>
      <p:ext uri="{BB962C8B-B14F-4D97-AF65-F5344CB8AC3E}">
        <p14:creationId xmlns:p14="http://schemas.microsoft.com/office/powerpoint/2010/main" val="1296508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5B4BA3-4051-2F4E-AE17-7D44D327D755}"/>
              </a:ext>
            </a:extLst>
          </p:cNvPr>
          <p:cNvSpPr>
            <a:spLocks noGrp="1"/>
          </p:cNvSpPr>
          <p:nvPr>
            <p:ph type="title"/>
          </p:nvPr>
        </p:nvSpPr>
        <p:spPr/>
        <p:txBody>
          <a:bodyPr/>
          <a:lstStyle/>
          <a:p>
            <a:r>
              <a:rPr lang="es-419" dirty="0"/>
              <a:t>Ejemplo</a:t>
            </a:r>
          </a:p>
        </p:txBody>
      </p:sp>
      <p:sp>
        <p:nvSpPr>
          <p:cNvPr id="3" name="Marcador de contenido 2">
            <a:extLst>
              <a:ext uri="{FF2B5EF4-FFF2-40B4-BE49-F238E27FC236}">
                <a16:creationId xmlns:a16="http://schemas.microsoft.com/office/drawing/2014/main" id="{ED6B6AD8-72BE-4F4D-A3EB-7A5D825C53B2}"/>
              </a:ext>
            </a:extLst>
          </p:cNvPr>
          <p:cNvSpPr>
            <a:spLocks noGrp="1"/>
          </p:cNvSpPr>
          <p:nvPr>
            <p:ph idx="1"/>
          </p:nvPr>
        </p:nvSpPr>
        <p:spPr/>
        <p:txBody>
          <a:bodyPr/>
          <a:lstStyle/>
          <a:p>
            <a:r>
              <a:rPr lang="es-419" dirty="0"/>
              <a:t>Página de Ecommerce</a:t>
            </a:r>
          </a:p>
          <a:p>
            <a:pPr lvl="1"/>
            <a:r>
              <a:rPr lang="es-419" dirty="0"/>
              <a:t>Qué módulos tiene?</a:t>
            </a:r>
          </a:p>
          <a:p>
            <a:pPr lvl="1"/>
            <a:r>
              <a:rPr lang="es-419" dirty="0"/>
              <a:t>Qué tecnologías utiliza?</a:t>
            </a:r>
          </a:p>
          <a:p>
            <a:pPr lvl="1"/>
            <a:r>
              <a:rPr lang="es-419" dirty="0"/>
              <a:t>Donde se almacenan los datos?</a:t>
            </a:r>
          </a:p>
          <a:p>
            <a:pPr lvl="1"/>
            <a:r>
              <a:rPr lang="es-419" dirty="0"/>
              <a:t>Donde y cómo se despliega?</a:t>
            </a:r>
          </a:p>
          <a:p>
            <a:pPr lvl="1"/>
            <a:r>
              <a:rPr lang="es-419" dirty="0"/>
              <a:t>Cómo escala?</a:t>
            </a:r>
          </a:p>
          <a:p>
            <a:pPr lvl="1"/>
            <a:r>
              <a:rPr lang="es-419" dirty="0"/>
              <a:t>Quién trabaja en el?</a:t>
            </a:r>
          </a:p>
          <a:p>
            <a:pPr lvl="1"/>
            <a:r>
              <a:rPr lang="es-419" dirty="0"/>
              <a:t>Qué lo hace un monolito?</a:t>
            </a:r>
          </a:p>
          <a:p>
            <a:pPr lvl="1"/>
            <a:endParaRPr lang="es-419" dirty="0"/>
          </a:p>
        </p:txBody>
      </p:sp>
      <p:pic>
        <p:nvPicPr>
          <p:cNvPr id="4" name="Imagen 3">
            <a:extLst>
              <a:ext uri="{FF2B5EF4-FFF2-40B4-BE49-F238E27FC236}">
                <a16:creationId xmlns:a16="http://schemas.microsoft.com/office/drawing/2014/main" id="{F88D511E-1382-9D4B-A3A1-46391D1CDB26}"/>
              </a:ext>
            </a:extLst>
          </p:cNvPr>
          <p:cNvPicPr>
            <a:picLocks noChangeAspect="1"/>
          </p:cNvPicPr>
          <p:nvPr/>
        </p:nvPicPr>
        <p:blipFill>
          <a:blip r:embed="rId2"/>
          <a:stretch>
            <a:fillRect/>
          </a:stretch>
        </p:blipFill>
        <p:spPr>
          <a:xfrm>
            <a:off x="6760655" y="2237839"/>
            <a:ext cx="4806949" cy="3335711"/>
          </a:xfrm>
          <a:prstGeom prst="rect">
            <a:avLst/>
          </a:prstGeom>
        </p:spPr>
      </p:pic>
    </p:spTree>
    <p:extLst>
      <p:ext uri="{BB962C8B-B14F-4D97-AF65-F5344CB8AC3E}">
        <p14:creationId xmlns:p14="http://schemas.microsoft.com/office/powerpoint/2010/main" val="735252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B589A6-261C-FA4B-9438-4B4E720B4A29}"/>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7C85C52B-6AD5-2340-B498-E24F906585D4}"/>
              </a:ext>
            </a:extLst>
          </p:cNvPr>
          <p:cNvSpPr>
            <a:spLocks noGrp="1"/>
          </p:cNvSpPr>
          <p:nvPr>
            <p:ph idx="1"/>
          </p:nvPr>
        </p:nvSpPr>
        <p:spPr/>
        <p:txBody>
          <a:bodyPr>
            <a:normAutofit lnSpcReduction="10000"/>
          </a:bodyPr>
          <a:lstStyle/>
          <a:p>
            <a:r>
              <a:rPr lang="es-419" dirty="0"/>
              <a:t>Definir un monolito</a:t>
            </a:r>
          </a:p>
          <a:p>
            <a:pPr lvl="1"/>
            <a:r>
              <a:rPr lang="es-419" dirty="0"/>
              <a:t>Pensar en un ejemplo</a:t>
            </a:r>
          </a:p>
          <a:p>
            <a:pPr lvl="1"/>
            <a:r>
              <a:rPr lang="es-419" dirty="0"/>
              <a:t>Hacer el diagrama del monolito</a:t>
            </a:r>
          </a:p>
          <a:p>
            <a:pPr lvl="1"/>
            <a:r>
              <a:rPr lang="es-419" dirty="0"/>
              <a:t>Qué tecnologías utiliza?</a:t>
            </a:r>
          </a:p>
          <a:p>
            <a:pPr lvl="1"/>
            <a:r>
              <a:rPr lang="es-419" dirty="0"/>
              <a:t>Donde se almacenan los datos?</a:t>
            </a:r>
          </a:p>
          <a:p>
            <a:pPr lvl="1"/>
            <a:r>
              <a:rPr lang="es-419" dirty="0"/>
              <a:t>Donde y cómo se despliega?</a:t>
            </a:r>
          </a:p>
          <a:p>
            <a:pPr lvl="1"/>
            <a:r>
              <a:rPr lang="es-419" dirty="0"/>
              <a:t>Cómo escala?</a:t>
            </a:r>
          </a:p>
          <a:p>
            <a:pPr lvl="1"/>
            <a:r>
              <a:rPr lang="es-419" dirty="0"/>
              <a:t>Cuántos equipos y personas trabajan en el?</a:t>
            </a:r>
          </a:p>
          <a:p>
            <a:pPr lvl="1"/>
            <a:r>
              <a:rPr lang="es-419" dirty="0"/>
              <a:t>Qué lo hace un monolito?</a:t>
            </a:r>
          </a:p>
          <a:p>
            <a:pPr lvl="1"/>
            <a:r>
              <a:rPr lang="es-419" dirty="0"/>
              <a:t>Qué problemas tiene?</a:t>
            </a:r>
          </a:p>
          <a:p>
            <a:pPr lvl="1"/>
            <a:r>
              <a:rPr lang="es-419" dirty="0"/>
              <a:t>Qué ventajas?</a:t>
            </a:r>
          </a:p>
          <a:p>
            <a:pPr lvl="1"/>
            <a:endParaRPr lang="es-419" dirty="0"/>
          </a:p>
          <a:p>
            <a:pPr lvl="1"/>
            <a:endParaRPr lang="es-419" dirty="0"/>
          </a:p>
          <a:p>
            <a:pPr lvl="1"/>
            <a:endParaRPr lang="es-419" dirty="0"/>
          </a:p>
        </p:txBody>
      </p:sp>
    </p:spTree>
    <p:extLst>
      <p:ext uri="{BB962C8B-B14F-4D97-AF65-F5344CB8AC3E}">
        <p14:creationId xmlns:p14="http://schemas.microsoft.com/office/powerpoint/2010/main" val="1575661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EFA42-84F5-114D-B3B0-D30C9FADA0CE}"/>
              </a:ext>
            </a:extLst>
          </p:cNvPr>
          <p:cNvSpPr>
            <a:spLocks noGrp="1"/>
          </p:cNvSpPr>
          <p:nvPr>
            <p:ph type="ctrTitle"/>
          </p:nvPr>
        </p:nvSpPr>
        <p:spPr/>
        <p:txBody>
          <a:bodyPr/>
          <a:lstStyle/>
          <a:p>
            <a:r>
              <a:rPr lang="es-419" dirty="0"/>
              <a:t>Microservicios</a:t>
            </a:r>
          </a:p>
        </p:txBody>
      </p:sp>
      <p:sp>
        <p:nvSpPr>
          <p:cNvPr id="3" name="Subtítulo 2">
            <a:extLst>
              <a:ext uri="{FF2B5EF4-FFF2-40B4-BE49-F238E27FC236}">
                <a16:creationId xmlns:a16="http://schemas.microsoft.com/office/drawing/2014/main" id="{20ECB5E9-2D35-1E46-A0B5-FE4B9465CCAE}"/>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329375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6D1D0C-EB7A-1A43-98B8-B50234F446C3}"/>
              </a:ext>
            </a:extLst>
          </p:cNvPr>
          <p:cNvSpPr>
            <a:spLocks noGrp="1"/>
          </p:cNvSpPr>
          <p:nvPr>
            <p:ph type="title"/>
          </p:nvPr>
        </p:nvSpPr>
        <p:spPr/>
        <p:txBody>
          <a:bodyPr/>
          <a:lstStyle/>
          <a:p>
            <a:r>
              <a:rPr lang="es-419" dirty="0"/>
              <a:t>Microservicios</a:t>
            </a:r>
          </a:p>
        </p:txBody>
      </p:sp>
      <p:sp>
        <p:nvSpPr>
          <p:cNvPr id="3" name="Marcador de contenido 2">
            <a:extLst>
              <a:ext uri="{FF2B5EF4-FFF2-40B4-BE49-F238E27FC236}">
                <a16:creationId xmlns:a16="http://schemas.microsoft.com/office/drawing/2014/main" id="{C79AC0FD-4DCE-9941-8F2D-F37C58C959D3}"/>
              </a:ext>
            </a:extLst>
          </p:cNvPr>
          <p:cNvSpPr>
            <a:spLocks noGrp="1"/>
          </p:cNvSpPr>
          <p:nvPr>
            <p:ph idx="1"/>
          </p:nvPr>
        </p:nvSpPr>
        <p:spPr/>
        <p:txBody>
          <a:bodyPr>
            <a:normAutofit/>
          </a:bodyPr>
          <a:lstStyle/>
          <a:p>
            <a:r>
              <a:rPr lang="es-419" dirty="0"/>
              <a:t>Un servicio:</a:t>
            </a:r>
          </a:p>
          <a:p>
            <a:pPr lvl="1"/>
            <a:r>
              <a:rPr lang="es-419" dirty="0"/>
              <a:t>Pequeño</a:t>
            </a:r>
          </a:p>
          <a:p>
            <a:pPr lvl="1"/>
            <a:r>
              <a:rPr lang="es-419" dirty="0"/>
              <a:t>Desacoplado</a:t>
            </a:r>
          </a:p>
          <a:p>
            <a:pPr lvl="1"/>
            <a:r>
              <a:rPr lang="es-419" dirty="0"/>
              <a:t>Independiente</a:t>
            </a:r>
          </a:p>
          <a:p>
            <a:pPr lvl="1"/>
            <a:r>
              <a:rPr lang="es-419" dirty="0"/>
              <a:t>Distribuido</a:t>
            </a:r>
          </a:p>
          <a:p>
            <a:pPr marL="0" indent="0">
              <a:buNone/>
            </a:pPr>
            <a:endParaRPr lang="es-419" dirty="0"/>
          </a:p>
          <a:p>
            <a:r>
              <a:rPr lang="es-419" dirty="0"/>
              <a:t>Dividen una aplicación grande en componentes pequeños</a:t>
            </a:r>
          </a:p>
          <a:p>
            <a:r>
              <a:rPr lang="es-419" dirty="0"/>
              <a:t>Fáciles de manejar y con responsabilidades bien definidas</a:t>
            </a:r>
          </a:p>
          <a:p>
            <a:r>
              <a:rPr lang="es-419" dirty="0"/>
              <a:t>Reducen la complejidad de una aplicación</a:t>
            </a:r>
          </a:p>
        </p:txBody>
      </p:sp>
    </p:spTree>
    <p:extLst>
      <p:ext uri="{BB962C8B-B14F-4D97-AF65-F5344CB8AC3E}">
        <p14:creationId xmlns:p14="http://schemas.microsoft.com/office/powerpoint/2010/main" val="89504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F8461B-8081-6045-9300-A7C51DC7BA89}"/>
              </a:ext>
            </a:extLst>
          </p:cNvPr>
          <p:cNvSpPr>
            <a:spLocks noGrp="1"/>
          </p:cNvSpPr>
          <p:nvPr>
            <p:ph type="title"/>
          </p:nvPr>
        </p:nvSpPr>
        <p:spPr/>
        <p:txBody>
          <a:bodyPr/>
          <a:lstStyle/>
          <a:p>
            <a:r>
              <a:rPr lang="es-419" dirty="0"/>
              <a:t>Microservicios</a:t>
            </a:r>
          </a:p>
        </p:txBody>
      </p:sp>
      <p:pic>
        <p:nvPicPr>
          <p:cNvPr id="7" name="Marcador de contenido 6">
            <a:extLst>
              <a:ext uri="{FF2B5EF4-FFF2-40B4-BE49-F238E27FC236}">
                <a16:creationId xmlns:a16="http://schemas.microsoft.com/office/drawing/2014/main" id="{9809E57A-CD55-FB43-AFF0-3A5F5DB59865}"/>
              </a:ext>
            </a:extLst>
          </p:cNvPr>
          <p:cNvPicPr>
            <a:picLocks noGrp="1" noChangeAspect="1"/>
          </p:cNvPicPr>
          <p:nvPr>
            <p:ph idx="1"/>
          </p:nvPr>
        </p:nvPicPr>
        <p:blipFill>
          <a:blip r:embed="rId2"/>
          <a:stretch>
            <a:fillRect/>
          </a:stretch>
        </p:blipFill>
        <p:spPr>
          <a:xfrm>
            <a:off x="4152641" y="1825625"/>
            <a:ext cx="3886718" cy="4351338"/>
          </a:xfrm>
          <a:prstGeom prst="rect">
            <a:avLst/>
          </a:prstGeom>
        </p:spPr>
      </p:pic>
    </p:spTree>
    <p:extLst>
      <p:ext uri="{BB962C8B-B14F-4D97-AF65-F5344CB8AC3E}">
        <p14:creationId xmlns:p14="http://schemas.microsoft.com/office/powerpoint/2010/main" val="2755955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0C5964-F121-1A41-84EF-F71577A90007}"/>
              </a:ext>
            </a:extLst>
          </p:cNvPr>
          <p:cNvSpPr>
            <a:spLocks noGrp="1"/>
          </p:cNvSpPr>
          <p:nvPr>
            <p:ph type="title"/>
          </p:nvPr>
        </p:nvSpPr>
        <p:spPr/>
        <p:txBody>
          <a:bodyPr/>
          <a:lstStyle/>
          <a:p>
            <a:r>
              <a:rPr lang="es-419" dirty="0"/>
              <a:t>Ejemplo</a:t>
            </a:r>
          </a:p>
        </p:txBody>
      </p:sp>
      <p:sp>
        <p:nvSpPr>
          <p:cNvPr id="3" name="Marcador de contenido 2">
            <a:extLst>
              <a:ext uri="{FF2B5EF4-FFF2-40B4-BE49-F238E27FC236}">
                <a16:creationId xmlns:a16="http://schemas.microsoft.com/office/drawing/2014/main" id="{6A516836-04A0-0C4D-B351-6501EFD96A43}"/>
              </a:ext>
            </a:extLst>
          </p:cNvPr>
          <p:cNvSpPr>
            <a:spLocks noGrp="1"/>
          </p:cNvSpPr>
          <p:nvPr>
            <p:ph idx="1"/>
          </p:nvPr>
        </p:nvSpPr>
        <p:spPr/>
        <p:txBody>
          <a:bodyPr/>
          <a:lstStyle/>
          <a:p>
            <a:r>
              <a:rPr lang="es-419" dirty="0"/>
              <a:t>Página de Ecommerce</a:t>
            </a:r>
          </a:p>
          <a:p>
            <a:endParaRPr lang="es-419" dirty="0"/>
          </a:p>
          <a:p>
            <a:endParaRPr lang="es-419" dirty="0"/>
          </a:p>
        </p:txBody>
      </p:sp>
      <p:pic>
        <p:nvPicPr>
          <p:cNvPr id="4" name="Imagen 3">
            <a:extLst>
              <a:ext uri="{FF2B5EF4-FFF2-40B4-BE49-F238E27FC236}">
                <a16:creationId xmlns:a16="http://schemas.microsoft.com/office/drawing/2014/main" id="{A9AADAAF-0286-DF41-9EA0-8E949BCE8A7E}"/>
              </a:ext>
            </a:extLst>
          </p:cNvPr>
          <p:cNvPicPr>
            <a:picLocks noChangeAspect="1"/>
          </p:cNvPicPr>
          <p:nvPr/>
        </p:nvPicPr>
        <p:blipFill>
          <a:blip r:embed="rId2"/>
          <a:stretch>
            <a:fillRect/>
          </a:stretch>
        </p:blipFill>
        <p:spPr>
          <a:xfrm>
            <a:off x="2741413" y="2181379"/>
            <a:ext cx="6384833" cy="4296438"/>
          </a:xfrm>
          <a:prstGeom prst="rect">
            <a:avLst/>
          </a:prstGeom>
        </p:spPr>
      </p:pic>
    </p:spTree>
    <p:extLst>
      <p:ext uri="{BB962C8B-B14F-4D97-AF65-F5344CB8AC3E}">
        <p14:creationId xmlns:p14="http://schemas.microsoft.com/office/powerpoint/2010/main" val="136788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A9F436-FBC7-A441-953E-F42ED4717847}"/>
              </a:ext>
            </a:extLst>
          </p:cNvPr>
          <p:cNvSpPr>
            <a:spLocks noGrp="1"/>
          </p:cNvSpPr>
          <p:nvPr>
            <p:ph type="title"/>
          </p:nvPr>
        </p:nvSpPr>
        <p:spPr/>
        <p:txBody>
          <a:bodyPr/>
          <a:lstStyle/>
          <a:p>
            <a:r>
              <a:rPr lang="es-419" dirty="0"/>
              <a:t>Características</a:t>
            </a:r>
          </a:p>
        </p:txBody>
      </p:sp>
      <p:sp>
        <p:nvSpPr>
          <p:cNvPr id="3" name="Marcador de contenido 2">
            <a:extLst>
              <a:ext uri="{FF2B5EF4-FFF2-40B4-BE49-F238E27FC236}">
                <a16:creationId xmlns:a16="http://schemas.microsoft.com/office/drawing/2014/main" id="{81BD7317-B598-3940-B0F6-CE13AE264892}"/>
              </a:ext>
            </a:extLst>
          </p:cNvPr>
          <p:cNvSpPr>
            <a:spLocks noGrp="1"/>
          </p:cNvSpPr>
          <p:nvPr>
            <p:ph idx="1"/>
          </p:nvPr>
        </p:nvSpPr>
        <p:spPr/>
        <p:txBody>
          <a:bodyPr/>
          <a:lstStyle/>
          <a:p>
            <a:r>
              <a:rPr lang="es-419" dirty="0"/>
              <a:t>Los componentes:</a:t>
            </a:r>
          </a:p>
          <a:p>
            <a:pPr lvl="1"/>
            <a:r>
              <a:rPr lang="es-419" dirty="0"/>
              <a:t>Son pequeños con fronteras y responsabilidades bien definidas</a:t>
            </a:r>
          </a:p>
          <a:p>
            <a:pPr lvl="1"/>
            <a:r>
              <a:rPr lang="es-419" dirty="0"/>
              <a:t>Trabajan juntos para resolver un problema</a:t>
            </a:r>
          </a:p>
          <a:p>
            <a:pPr lvl="1"/>
            <a:r>
              <a:rPr lang="es-419" dirty="0"/>
              <a:t>Atacan una pequeña responsabilidad del problema de negocio</a:t>
            </a:r>
          </a:p>
          <a:p>
            <a:pPr lvl="1"/>
            <a:r>
              <a:rPr lang="es-419" dirty="0"/>
              <a:t>Se despliegan independientemente de los demás</a:t>
            </a:r>
          </a:p>
          <a:p>
            <a:pPr lvl="1"/>
            <a:r>
              <a:rPr lang="es-419" dirty="0"/>
              <a:t>Pueden ser reutilizados</a:t>
            </a:r>
          </a:p>
          <a:p>
            <a:pPr lvl="1"/>
            <a:r>
              <a:rPr lang="es-419" dirty="0"/>
              <a:t>Usan protocolos ligeros de comunicación</a:t>
            </a:r>
          </a:p>
          <a:p>
            <a:pPr lvl="1"/>
            <a:r>
              <a:rPr lang="es-419" dirty="0"/>
              <a:t>Plataforma o lenguaje utilizado es irrelevante</a:t>
            </a:r>
          </a:p>
          <a:p>
            <a:pPr lvl="1"/>
            <a:r>
              <a:rPr lang="es-419" dirty="0"/>
              <a:t>Facilita la distribución del trabajo en varios equipos</a:t>
            </a:r>
          </a:p>
          <a:p>
            <a:endParaRPr lang="es-419" dirty="0"/>
          </a:p>
        </p:txBody>
      </p:sp>
    </p:spTree>
    <p:extLst>
      <p:ext uri="{BB962C8B-B14F-4D97-AF65-F5344CB8AC3E}">
        <p14:creationId xmlns:p14="http://schemas.microsoft.com/office/powerpoint/2010/main" val="2758682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259D2-7562-6444-9227-F2842B7F8AEB}"/>
              </a:ext>
            </a:extLst>
          </p:cNvPr>
          <p:cNvSpPr>
            <a:spLocks noGrp="1"/>
          </p:cNvSpPr>
          <p:nvPr>
            <p:ph type="title"/>
          </p:nvPr>
        </p:nvSpPr>
        <p:spPr/>
        <p:txBody>
          <a:bodyPr/>
          <a:lstStyle/>
          <a:p>
            <a:r>
              <a:rPr lang="es-419" dirty="0"/>
              <a:t>Ventajas</a:t>
            </a:r>
          </a:p>
        </p:txBody>
      </p:sp>
      <p:sp>
        <p:nvSpPr>
          <p:cNvPr id="3" name="Marcador de contenido 2">
            <a:extLst>
              <a:ext uri="{FF2B5EF4-FFF2-40B4-BE49-F238E27FC236}">
                <a16:creationId xmlns:a16="http://schemas.microsoft.com/office/drawing/2014/main" id="{870E2AB1-F22A-CA46-A5A6-955E1D25F6D1}"/>
              </a:ext>
            </a:extLst>
          </p:cNvPr>
          <p:cNvSpPr>
            <a:spLocks noGrp="1"/>
          </p:cNvSpPr>
          <p:nvPr>
            <p:ph idx="1"/>
          </p:nvPr>
        </p:nvSpPr>
        <p:spPr/>
        <p:txBody>
          <a:bodyPr>
            <a:normAutofit fontScale="92500" lnSpcReduction="20000"/>
          </a:bodyPr>
          <a:lstStyle/>
          <a:p>
            <a:r>
              <a:rPr lang="es-419" dirty="0"/>
              <a:t>Habilita la entrega continua en aplicaciones grandes y complejas</a:t>
            </a:r>
          </a:p>
          <a:p>
            <a:pPr lvl="1"/>
            <a:r>
              <a:rPr lang="es-419" dirty="0"/>
              <a:t>Mantenimiento</a:t>
            </a:r>
          </a:p>
          <a:p>
            <a:pPr lvl="1"/>
            <a:r>
              <a:rPr lang="es-419" dirty="0"/>
              <a:t>Testing</a:t>
            </a:r>
          </a:p>
          <a:p>
            <a:pPr lvl="1"/>
            <a:r>
              <a:rPr lang="es-419" dirty="0"/>
              <a:t>Despliegue</a:t>
            </a:r>
          </a:p>
          <a:p>
            <a:pPr lvl="1"/>
            <a:r>
              <a:rPr lang="es-419" dirty="0"/>
              <a:t>Trabajo repartido</a:t>
            </a:r>
          </a:p>
          <a:p>
            <a:r>
              <a:rPr lang="es-419" dirty="0"/>
              <a:t>Escalabilidad -&gt; Horizontal vs vertical. Ahorro de dinero (no siempre)</a:t>
            </a:r>
          </a:p>
          <a:p>
            <a:r>
              <a:rPr lang="es-419" dirty="0"/>
              <a:t>Reduce la complejidad</a:t>
            </a:r>
          </a:p>
          <a:p>
            <a:pPr lvl="1"/>
            <a:r>
              <a:rPr lang="es-419" dirty="0"/>
              <a:t>Fácil de entender</a:t>
            </a:r>
          </a:p>
          <a:p>
            <a:pPr lvl="1"/>
            <a:r>
              <a:rPr lang="es-419" dirty="0"/>
              <a:t>Ligero para las herramientas (IDE)</a:t>
            </a:r>
          </a:p>
          <a:p>
            <a:r>
              <a:rPr lang="es-419" dirty="0"/>
              <a:t>Aislamiento de fallas</a:t>
            </a:r>
          </a:p>
          <a:p>
            <a:pPr lvl="1"/>
            <a:r>
              <a:rPr lang="es-419" dirty="0"/>
              <a:t>Una falla no tiene porque afectar toda la aplicación</a:t>
            </a:r>
          </a:p>
          <a:p>
            <a:r>
              <a:rPr lang="es-419" dirty="0"/>
              <a:t>Flexibilidad en tecnologías</a:t>
            </a:r>
          </a:p>
          <a:p>
            <a:pPr lvl="1"/>
            <a:endParaRPr lang="es-419" dirty="0"/>
          </a:p>
        </p:txBody>
      </p:sp>
    </p:spTree>
    <p:extLst>
      <p:ext uri="{BB962C8B-B14F-4D97-AF65-F5344CB8AC3E}">
        <p14:creationId xmlns:p14="http://schemas.microsoft.com/office/powerpoint/2010/main" val="623834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2D256-C966-804C-840A-8A7E5B52E6E5}"/>
              </a:ext>
            </a:extLst>
          </p:cNvPr>
          <p:cNvSpPr>
            <a:spLocks noGrp="1"/>
          </p:cNvSpPr>
          <p:nvPr>
            <p:ph type="title"/>
          </p:nvPr>
        </p:nvSpPr>
        <p:spPr/>
        <p:txBody>
          <a:bodyPr/>
          <a:lstStyle/>
          <a:p>
            <a:r>
              <a:rPr lang="es-419" dirty="0"/>
              <a:t>Desventajas</a:t>
            </a:r>
          </a:p>
        </p:txBody>
      </p:sp>
      <p:sp>
        <p:nvSpPr>
          <p:cNvPr id="3" name="Marcador de contenido 2">
            <a:extLst>
              <a:ext uri="{FF2B5EF4-FFF2-40B4-BE49-F238E27FC236}">
                <a16:creationId xmlns:a16="http://schemas.microsoft.com/office/drawing/2014/main" id="{4E3C88F7-BDD1-3B4E-A831-A011C42A0390}"/>
              </a:ext>
            </a:extLst>
          </p:cNvPr>
          <p:cNvSpPr>
            <a:spLocks noGrp="1"/>
          </p:cNvSpPr>
          <p:nvPr>
            <p:ph idx="1"/>
          </p:nvPr>
        </p:nvSpPr>
        <p:spPr/>
        <p:txBody>
          <a:bodyPr/>
          <a:lstStyle/>
          <a:p>
            <a:r>
              <a:rPr lang="es-419" dirty="0"/>
              <a:t>Complejidad de los sistemas distribuidos</a:t>
            </a:r>
          </a:p>
          <a:p>
            <a:pPr lvl="1"/>
            <a:r>
              <a:rPr lang="es-419" dirty="0"/>
              <a:t>Comunicación y fallas</a:t>
            </a:r>
          </a:p>
          <a:p>
            <a:pPr lvl="1"/>
            <a:r>
              <a:rPr lang="es-419" dirty="0"/>
              <a:t>Integraciones complejas de multiples servicios</a:t>
            </a:r>
          </a:p>
          <a:p>
            <a:pPr lvl="1"/>
            <a:r>
              <a:rPr lang="es-419" dirty="0"/>
              <a:t>Pruebas más complicadas</a:t>
            </a:r>
          </a:p>
          <a:p>
            <a:pPr lvl="1"/>
            <a:r>
              <a:rPr lang="es-419" dirty="0"/>
              <a:t>Coordinación entre equipos</a:t>
            </a:r>
          </a:p>
          <a:p>
            <a:r>
              <a:rPr lang="es-419" dirty="0"/>
              <a:t>Difícil de operar en producción (latencia, debuggeo)</a:t>
            </a:r>
          </a:p>
          <a:p>
            <a:r>
              <a:rPr lang="es-419" dirty="0"/>
              <a:t>Mayor consumo de recursos (no siempre)</a:t>
            </a:r>
          </a:p>
          <a:p>
            <a:r>
              <a:rPr lang="es-419" dirty="0"/>
              <a:t>Las transacciones se vuelven complicadas</a:t>
            </a:r>
          </a:p>
          <a:p>
            <a:r>
              <a:rPr lang="es-419" dirty="0"/>
              <a:t>No convienen en aplicaciones pequeñas y con pocos usuarios</a:t>
            </a:r>
          </a:p>
          <a:p>
            <a:endParaRPr lang="es-419" dirty="0"/>
          </a:p>
        </p:txBody>
      </p:sp>
    </p:spTree>
    <p:extLst>
      <p:ext uri="{BB962C8B-B14F-4D97-AF65-F5344CB8AC3E}">
        <p14:creationId xmlns:p14="http://schemas.microsoft.com/office/powerpoint/2010/main" val="3368031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A09F0-6DE8-1540-BAE0-B37C37A04BD8}"/>
              </a:ext>
            </a:extLst>
          </p:cNvPr>
          <p:cNvSpPr>
            <a:spLocks noGrp="1"/>
          </p:cNvSpPr>
          <p:nvPr>
            <p:ph type="title"/>
          </p:nvPr>
        </p:nvSpPr>
        <p:spPr/>
        <p:txBody>
          <a:bodyPr/>
          <a:lstStyle/>
          <a:p>
            <a:r>
              <a:rPr lang="es-419" dirty="0"/>
              <a:t>Prerequisitos de microservicios</a:t>
            </a:r>
          </a:p>
        </p:txBody>
      </p:sp>
      <p:sp>
        <p:nvSpPr>
          <p:cNvPr id="3" name="Marcador de contenido 2">
            <a:extLst>
              <a:ext uri="{FF2B5EF4-FFF2-40B4-BE49-F238E27FC236}">
                <a16:creationId xmlns:a16="http://schemas.microsoft.com/office/drawing/2014/main" id="{9BE89D33-040E-DF45-B290-4169286EB323}"/>
              </a:ext>
            </a:extLst>
          </p:cNvPr>
          <p:cNvSpPr>
            <a:spLocks noGrp="1"/>
          </p:cNvSpPr>
          <p:nvPr>
            <p:ph idx="1"/>
          </p:nvPr>
        </p:nvSpPr>
        <p:spPr/>
        <p:txBody>
          <a:bodyPr/>
          <a:lstStyle/>
          <a:p>
            <a:r>
              <a:rPr lang="es-419" dirty="0"/>
              <a:t>Mantener muchas aplicaciones no es tarea fácil, se requiere:</a:t>
            </a:r>
          </a:p>
          <a:p>
            <a:pPr lvl="1"/>
            <a:r>
              <a:rPr lang="es-419" dirty="0"/>
              <a:t>Provisionamiento rápido</a:t>
            </a:r>
          </a:p>
          <a:p>
            <a:pPr lvl="1"/>
            <a:r>
              <a:rPr lang="es-419" dirty="0"/>
              <a:t>Monitoreo básico (técnico y negocio)</a:t>
            </a:r>
          </a:p>
          <a:p>
            <a:pPr lvl="1"/>
            <a:r>
              <a:rPr lang="es-419" dirty="0"/>
              <a:t>Despliegue rápido de aplicaciones</a:t>
            </a:r>
          </a:p>
          <a:p>
            <a:pPr lvl="1"/>
            <a:r>
              <a:rPr lang="es-419" dirty="0"/>
              <a:t>Testing automatizado</a:t>
            </a:r>
          </a:p>
          <a:p>
            <a:endParaRPr lang="es-419" dirty="0"/>
          </a:p>
        </p:txBody>
      </p:sp>
    </p:spTree>
    <p:extLst>
      <p:ext uri="{BB962C8B-B14F-4D97-AF65-F5344CB8AC3E}">
        <p14:creationId xmlns:p14="http://schemas.microsoft.com/office/powerpoint/2010/main" val="4022419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D6BD8-4958-344A-9890-EAD14E229F26}"/>
              </a:ext>
            </a:extLst>
          </p:cNvPr>
          <p:cNvSpPr>
            <a:spLocks noGrp="1"/>
          </p:cNvSpPr>
          <p:nvPr>
            <p:ph type="title"/>
          </p:nvPr>
        </p:nvSpPr>
        <p:spPr/>
        <p:txBody>
          <a:bodyPr/>
          <a:lstStyle/>
          <a:p>
            <a:r>
              <a:rPr lang="es-419" dirty="0"/>
              <a:t>Wi-Fi</a:t>
            </a:r>
          </a:p>
        </p:txBody>
      </p:sp>
      <p:sp>
        <p:nvSpPr>
          <p:cNvPr id="3" name="Marcador de contenido 2">
            <a:extLst>
              <a:ext uri="{FF2B5EF4-FFF2-40B4-BE49-F238E27FC236}">
                <a16:creationId xmlns:a16="http://schemas.microsoft.com/office/drawing/2014/main" id="{43B233B0-0108-4047-8617-82D1DB1DF69D}"/>
              </a:ext>
            </a:extLst>
          </p:cNvPr>
          <p:cNvSpPr>
            <a:spLocks noGrp="1"/>
          </p:cNvSpPr>
          <p:nvPr>
            <p:ph idx="1"/>
          </p:nvPr>
        </p:nvSpPr>
        <p:spPr/>
        <p:txBody>
          <a:bodyPr/>
          <a:lstStyle/>
          <a:p>
            <a:r>
              <a:rPr lang="es-419" dirty="0"/>
              <a:t>Red: Espacios B</a:t>
            </a:r>
          </a:p>
          <a:p>
            <a:r>
              <a:rPr lang="es-419" dirty="0"/>
              <a:t>Constraseña: 3spacios.B</a:t>
            </a:r>
          </a:p>
        </p:txBody>
      </p:sp>
    </p:spTree>
    <p:extLst>
      <p:ext uri="{BB962C8B-B14F-4D97-AF65-F5344CB8AC3E}">
        <p14:creationId xmlns:p14="http://schemas.microsoft.com/office/powerpoint/2010/main" val="360849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A87B98-F4A5-644D-BB3B-47795E384D0C}"/>
              </a:ext>
            </a:extLst>
          </p:cNvPr>
          <p:cNvSpPr>
            <a:spLocks noGrp="1"/>
          </p:cNvSpPr>
          <p:nvPr>
            <p:ph type="title"/>
          </p:nvPr>
        </p:nvSpPr>
        <p:spPr/>
        <p:txBody>
          <a:bodyPr/>
          <a:lstStyle/>
          <a:p>
            <a:r>
              <a:rPr lang="es-419" dirty="0"/>
              <a:t>Cuándo usar microservicios?</a:t>
            </a:r>
          </a:p>
        </p:txBody>
      </p:sp>
      <p:sp>
        <p:nvSpPr>
          <p:cNvPr id="3" name="Marcador de contenido 2">
            <a:extLst>
              <a:ext uri="{FF2B5EF4-FFF2-40B4-BE49-F238E27FC236}">
                <a16:creationId xmlns:a16="http://schemas.microsoft.com/office/drawing/2014/main" id="{5CDEEE62-B8D4-484F-BD75-004EA786BD4E}"/>
              </a:ext>
            </a:extLst>
          </p:cNvPr>
          <p:cNvSpPr>
            <a:spLocks noGrp="1"/>
          </p:cNvSpPr>
          <p:nvPr>
            <p:ph idx="1"/>
          </p:nvPr>
        </p:nvSpPr>
        <p:spPr/>
        <p:txBody>
          <a:bodyPr>
            <a:normAutofit fontScale="92500" lnSpcReduction="10000"/>
          </a:bodyPr>
          <a:lstStyle/>
          <a:p>
            <a:r>
              <a:rPr lang="es-419" dirty="0"/>
              <a:t>No son una bala de plata</a:t>
            </a:r>
          </a:p>
          <a:p>
            <a:r>
              <a:rPr lang="es-419" dirty="0"/>
              <a:t>No siempre son la mejor opción</a:t>
            </a:r>
          </a:p>
          <a:p>
            <a:r>
              <a:rPr lang="es-419" dirty="0"/>
              <a:t>Cuándo se desarrolla la 1era versión de una aplicación no se tienen los problemas que los microservicios solucionan</a:t>
            </a:r>
          </a:p>
          <a:p>
            <a:r>
              <a:rPr lang="es-419" dirty="0"/>
              <a:t>Las arquitecturas distribuidas son complejas y pueden alentar el desarrollo si no se tienen las condiciones adecuadas</a:t>
            </a:r>
          </a:p>
          <a:p>
            <a:r>
              <a:rPr lang="es-419" dirty="0"/>
              <a:t>Startups -&gt; NO -&gt; Evolucionar su modelo de negocio y software</a:t>
            </a:r>
          </a:p>
          <a:p>
            <a:r>
              <a:rPr lang="es-419" dirty="0"/>
              <a:t>Empresas Consolidadas -&gt; SI -&gt; Flexibilidad, escalamiento y confiabilidad</a:t>
            </a:r>
          </a:p>
          <a:p>
            <a:r>
              <a:rPr lang="es-419" dirty="0"/>
              <a:t>Se cuenta con la fundación necesaria (prerequisitos, infraestructura, madurez, equipos)</a:t>
            </a:r>
          </a:p>
        </p:txBody>
      </p:sp>
    </p:spTree>
    <p:extLst>
      <p:ext uri="{BB962C8B-B14F-4D97-AF65-F5344CB8AC3E}">
        <p14:creationId xmlns:p14="http://schemas.microsoft.com/office/powerpoint/2010/main" val="403656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12DFE-C57E-C641-8D9B-0A0B39DB7B5D}"/>
              </a:ext>
            </a:extLst>
          </p:cNvPr>
          <p:cNvSpPr>
            <a:spLocks noGrp="1"/>
          </p:cNvSpPr>
          <p:nvPr>
            <p:ph type="title"/>
          </p:nvPr>
        </p:nvSpPr>
        <p:spPr/>
        <p:txBody>
          <a:bodyPr/>
          <a:lstStyle/>
          <a:p>
            <a:r>
              <a:rPr lang="es-419" dirty="0"/>
              <a:t>Cuándo usar microservicios?</a:t>
            </a:r>
          </a:p>
        </p:txBody>
      </p:sp>
      <p:sp>
        <p:nvSpPr>
          <p:cNvPr id="3" name="Marcador de contenido 2">
            <a:extLst>
              <a:ext uri="{FF2B5EF4-FFF2-40B4-BE49-F238E27FC236}">
                <a16:creationId xmlns:a16="http://schemas.microsoft.com/office/drawing/2014/main" id="{FE519106-D3E3-7E4B-A101-EA86ED1E8D45}"/>
              </a:ext>
            </a:extLst>
          </p:cNvPr>
          <p:cNvSpPr>
            <a:spLocks noGrp="1"/>
          </p:cNvSpPr>
          <p:nvPr>
            <p:ph idx="1"/>
          </p:nvPr>
        </p:nvSpPr>
        <p:spPr/>
        <p:txBody>
          <a:bodyPr/>
          <a:lstStyle/>
          <a:p>
            <a:r>
              <a:rPr lang="es-419" dirty="0"/>
              <a:t>Si la complejidad no es tu problema, entonces los microservicios no son tu solución - Martin Fowler</a:t>
            </a:r>
          </a:p>
        </p:txBody>
      </p:sp>
      <p:pic>
        <p:nvPicPr>
          <p:cNvPr id="4" name="Imagen 3">
            <a:extLst>
              <a:ext uri="{FF2B5EF4-FFF2-40B4-BE49-F238E27FC236}">
                <a16:creationId xmlns:a16="http://schemas.microsoft.com/office/drawing/2014/main" id="{10CB69B7-8AD1-B14C-A435-441F514BC76D}"/>
              </a:ext>
            </a:extLst>
          </p:cNvPr>
          <p:cNvPicPr>
            <a:picLocks noChangeAspect="1"/>
          </p:cNvPicPr>
          <p:nvPr/>
        </p:nvPicPr>
        <p:blipFill>
          <a:blip r:embed="rId2"/>
          <a:stretch>
            <a:fillRect/>
          </a:stretch>
        </p:blipFill>
        <p:spPr>
          <a:xfrm>
            <a:off x="3184186" y="2823160"/>
            <a:ext cx="5397500" cy="3111500"/>
          </a:xfrm>
          <a:prstGeom prst="rect">
            <a:avLst/>
          </a:prstGeom>
        </p:spPr>
      </p:pic>
    </p:spTree>
    <p:extLst>
      <p:ext uri="{BB962C8B-B14F-4D97-AF65-F5344CB8AC3E}">
        <p14:creationId xmlns:p14="http://schemas.microsoft.com/office/powerpoint/2010/main" val="4003906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D5F18-62B3-344E-B182-03E0E912A035}"/>
              </a:ext>
            </a:extLst>
          </p:cNvPr>
          <p:cNvSpPr>
            <a:spLocks noGrp="1"/>
          </p:cNvSpPr>
          <p:nvPr>
            <p:ph type="title"/>
          </p:nvPr>
        </p:nvSpPr>
        <p:spPr/>
        <p:txBody>
          <a:bodyPr/>
          <a:lstStyle/>
          <a:p>
            <a:r>
              <a:rPr lang="es-419" dirty="0"/>
              <a:t>Equipos sin Microservicios</a:t>
            </a:r>
          </a:p>
        </p:txBody>
      </p:sp>
      <p:sp>
        <p:nvSpPr>
          <p:cNvPr id="3" name="Marcador de contenido 2">
            <a:extLst>
              <a:ext uri="{FF2B5EF4-FFF2-40B4-BE49-F238E27FC236}">
                <a16:creationId xmlns:a16="http://schemas.microsoft.com/office/drawing/2014/main" id="{E480F4FF-3763-1A44-B803-578B6BBAE9A3}"/>
              </a:ext>
            </a:extLst>
          </p:cNvPr>
          <p:cNvSpPr>
            <a:spLocks noGrp="1"/>
          </p:cNvSpPr>
          <p:nvPr>
            <p:ph idx="1"/>
          </p:nvPr>
        </p:nvSpPr>
        <p:spPr/>
        <p:txBody>
          <a:bodyPr/>
          <a:lstStyle/>
          <a:p>
            <a:r>
              <a:rPr lang="es-419" dirty="0"/>
              <a:t>La ley de Conway</a:t>
            </a:r>
          </a:p>
          <a:p>
            <a:endParaRPr lang="es-419" dirty="0"/>
          </a:p>
        </p:txBody>
      </p:sp>
      <p:pic>
        <p:nvPicPr>
          <p:cNvPr id="4" name="Imagen 3">
            <a:extLst>
              <a:ext uri="{FF2B5EF4-FFF2-40B4-BE49-F238E27FC236}">
                <a16:creationId xmlns:a16="http://schemas.microsoft.com/office/drawing/2014/main" id="{86BECAF0-5731-4243-A003-C812ACA09416}"/>
              </a:ext>
            </a:extLst>
          </p:cNvPr>
          <p:cNvPicPr>
            <a:picLocks noChangeAspect="1"/>
          </p:cNvPicPr>
          <p:nvPr/>
        </p:nvPicPr>
        <p:blipFill>
          <a:blip r:embed="rId2"/>
          <a:stretch>
            <a:fillRect/>
          </a:stretch>
        </p:blipFill>
        <p:spPr>
          <a:xfrm>
            <a:off x="4077712" y="1633538"/>
            <a:ext cx="5909357" cy="4735512"/>
          </a:xfrm>
          <a:prstGeom prst="rect">
            <a:avLst/>
          </a:prstGeom>
        </p:spPr>
      </p:pic>
    </p:spTree>
    <p:extLst>
      <p:ext uri="{BB962C8B-B14F-4D97-AF65-F5344CB8AC3E}">
        <p14:creationId xmlns:p14="http://schemas.microsoft.com/office/powerpoint/2010/main" val="248116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D5F18-62B3-344E-B182-03E0E912A035}"/>
              </a:ext>
            </a:extLst>
          </p:cNvPr>
          <p:cNvSpPr>
            <a:spLocks noGrp="1"/>
          </p:cNvSpPr>
          <p:nvPr>
            <p:ph type="title"/>
          </p:nvPr>
        </p:nvSpPr>
        <p:spPr/>
        <p:txBody>
          <a:bodyPr/>
          <a:lstStyle/>
          <a:p>
            <a:r>
              <a:rPr lang="es-419" dirty="0"/>
              <a:t>Equipos con Microservicios</a:t>
            </a:r>
          </a:p>
        </p:txBody>
      </p:sp>
      <p:sp>
        <p:nvSpPr>
          <p:cNvPr id="3" name="Marcador de contenido 2">
            <a:extLst>
              <a:ext uri="{FF2B5EF4-FFF2-40B4-BE49-F238E27FC236}">
                <a16:creationId xmlns:a16="http://schemas.microsoft.com/office/drawing/2014/main" id="{E480F4FF-3763-1A44-B803-578B6BBAE9A3}"/>
              </a:ext>
            </a:extLst>
          </p:cNvPr>
          <p:cNvSpPr>
            <a:spLocks noGrp="1"/>
          </p:cNvSpPr>
          <p:nvPr>
            <p:ph idx="1"/>
          </p:nvPr>
        </p:nvSpPr>
        <p:spPr/>
        <p:txBody>
          <a:bodyPr/>
          <a:lstStyle/>
          <a:p>
            <a:r>
              <a:rPr lang="es-419" dirty="0"/>
              <a:t>La ley de Conway</a:t>
            </a:r>
          </a:p>
          <a:p>
            <a:endParaRPr lang="es-419" dirty="0"/>
          </a:p>
        </p:txBody>
      </p:sp>
      <p:pic>
        <p:nvPicPr>
          <p:cNvPr id="5" name="Imagen 4">
            <a:extLst>
              <a:ext uri="{FF2B5EF4-FFF2-40B4-BE49-F238E27FC236}">
                <a16:creationId xmlns:a16="http://schemas.microsoft.com/office/drawing/2014/main" id="{185B502E-7EC8-D049-B5FE-EBB29E27E614}"/>
              </a:ext>
            </a:extLst>
          </p:cNvPr>
          <p:cNvPicPr>
            <a:picLocks noChangeAspect="1"/>
          </p:cNvPicPr>
          <p:nvPr/>
        </p:nvPicPr>
        <p:blipFill>
          <a:blip r:embed="rId2"/>
          <a:stretch>
            <a:fillRect/>
          </a:stretch>
        </p:blipFill>
        <p:spPr>
          <a:xfrm>
            <a:off x="4451838" y="2340669"/>
            <a:ext cx="6494513" cy="3836294"/>
          </a:xfrm>
          <a:prstGeom prst="rect">
            <a:avLst/>
          </a:prstGeom>
        </p:spPr>
      </p:pic>
    </p:spTree>
    <p:extLst>
      <p:ext uri="{BB962C8B-B14F-4D97-AF65-F5344CB8AC3E}">
        <p14:creationId xmlns:p14="http://schemas.microsoft.com/office/powerpoint/2010/main" val="401726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A68C6-862B-9C4B-9788-0942CD478AAD}"/>
              </a:ext>
            </a:extLst>
          </p:cNvPr>
          <p:cNvSpPr>
            <a:spLocks noGrp="1"/>
          </p:cNvSpPr>
          <p:nvPr>
            <p:ph type="title"/>
          </p:nvPr>
        </p:nvSpPr>
        <p:spPr/>
        <p:txBody>
          <a:bodyPr/>
          <a:lstStyle/>
          <a:p>
            <a:r>
              <a:rPr lang="es-419" dirty="0"/>
              <a:t>Monolitos vs Microservicios</a:t>
            </a:r>
          </a:p>
        </p:txBody>
      </p:sp>
      <p:sp>
        <p:nvSpPr>
          <p:cNvPr id="3" name="Marcador de contenido 2">
            <a:extLst>
              <a:ext uri="{FF2B5EF4-FFF2-40B4-BE49-F238E27FC236}">
                <a16:creationId xmlns:a16="http://schemas.microsoft.com/office/drawing/2014/main" id="{DEC75FDB-66C4-5B40-98E2-40BEC05DE7A0}"/>
              </a:ext>
            </a:extLst>
          </p:cNvPr>
          <p:cNvSpPr>
            <a:spLocks noGrp="1"/>
          </p:cNvSpPr>
          <p:nvPr>
            <p:ph idx="1"/>
          </p:nvPr>
        </p:nvSpPr>
        <p:spPr>
          <a:xfrm>
            <a:off x="6288350" y="1978025"/>
            <a:ext cx="5065450" cy="4351338"/>
          </a:xfrm>
        </p:spPr>
        <p:txBody>
          <a:bodyPr/>
          <a:lstStyle/>
          <a:p>
            <a:r>
              <a:rPr lang="es-419" dirty="0"/>
              <a:t>Microservicios</a:t>
            </a:r>
          </a:p>
          <a:p>
            <a:pPr lvl="1"/>
            <a:r>
              <a:rPr lang="es-419" dirty="0"/>
              <a:t>Bien definidos</a:t>
            </a:r>
          </a:p>
          <a:p>
            <a:pPr lvl="1"/>
            <a:r>
              <a:rPr lang="es-419" dirty="0"/>
              <a:t>Bajo acomplamiento</a:t>
            </a:r>
          </a:p>
          <a:p>
            <a:pPr lvl="1"/>
            <a:r>
              <a:rPr lang="es-419" dirty="0"/>
              <a:t>Aislado</a:t>
            </a:r>
          </a:p>
          <a:p>
            <a:pPr lvl="2"/>
            <a:r>
              <a:rPr lang="es-419" dirty="0"/>
              <a:t>Dueños de sus datos y lógica</a:t>
            </a:r>
          </a:p>
          <a:p>
            <a:pPr lvl="1"/>
            <a:r>
              <a:rPr lang="es-419" dirty="0"/>
              <a:t>Independientes</a:t>
            </a:r>
          </a:p>
        </p:txBody>
      </p:sp>
      <p:sp>
        <p:nvSpPr>
          <p:cNvPr id="4" name="Marcador de contenido 2">
            <a:extLst>
              <a:ext uri="{FF2B5EF4-FFF2-40B4-BE49-F238E27FC236}">
                <a16:creationId xmlns:a16="http://schemas.microsoft.com/office/drawing/2014/main" id="{83B1373E-7582-F941-97DE-5CFB124A9470}"/>
              </a:ext>
            </a:extLst>
          </p:cNvPr>
          <p:cNvSpPr txBox="1">
            <a:spLocks/>
          </p:cNvSpPr>
          <p:nvPr/>
        </p:nvSpPr>
        <p:spPr>
          <a:xfrm>
            <a:off x="1008356" y="1978025"/>
            <a:ext cx="50654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dirty="0"/>
              <a:t>Monolitos</a:t>
            </a:r>
          </a:p>
          <a:p>
            <a:pPr lvl="1"/>
            <a:r>
              <a:rPr lang="es-419" dirty="0"/>
              <a:t>Alto acoplamiento</a:t>
            </a:r>
          </a:p>
          <a:p>
            <a:pPr lvl="1"/>
            <a:r>
              <a:rPr lang="es-419" dirty="0"/>
              <a:t>Filtraciones de responsabilidades</a:t>
            </a:r>
          </a:p>
          <a:p>
            <a:pPr lvl="2"/>
            <a:r>
              <a:rPr lang="es-419" dirty="0"/>
              <a:t>Datos y responsabilidades compartidos</a:t>
            </a:r>
          </a:p>
          <a:p>
            <a:pPr lvl="1"/>
            <a:r>
              <a:rPr lang="es-419" dirty="0"/>
              <a:t>Difíciles de cambiar</a:t>
            </a:r>
          </a:p>
          <a:p>
            <a:pPr lvl="1"/>
            <a:endParaRPr lang="es-419" dirty="0"/>
          </a:p>
        </p:txBody>
      </p:sp>
    </p:spTree>
    <p:extLst>
      <p:ext uri="{BB962C8B-B14F-4D97-AF65-F5344CB8AC3E}">
        <p14:creationId xmlns:p14="http://schemas.microsoft.com/office/powerpoint/2010/main" val="107667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F05F76-7D35-0D4A-8415-AC2FE837A7AF}"/>
              </a:ext>
            </a:extLst>
          </p:cNvPr>
          <p:cNvSpPr>
            <a:spLocks noGrp="1"/>
          </p:cNvSpPr>
          <p:nvPr>
            <p:ph type="title"/>
          </p:nvPr>
        </p:nvSpPr>
        <p:spPr/>
        <p:txBody>
          <a:bodyPr/>
          <a:lstStyle/>
          <a:p>
            <a:r>
              <a:rPr lang="es-419" dirty="0"/>
              <a:t>Microservicios y Spring Cloud</a:t>
            </a:r>
          </a:p>
        </p:txBody>
      </p:sp>
      <p:sp>
        <p:nvSpPr>
          <p:cNvPr id="3" name="Marcador de contenido 2">
            <a:extLst>
              <a:ext uri="{FF2B5EF4-FFF2-40B4-BE49-F238E27FC236}">
                <a16:creationId xmlns:a16="http://schemas.microsoft.com/office/drawing/2014/main" id="{81613C86-F752-604F-94F1-3847A4DAB716}"/>
              </a:ext>
            </a:extLst>
          </p:cNvPr>
          <p:cNvSpPr>
            <a:spLocks noGrp="1"/>
          </p:cNvSpPr>
          <p:nvPr>
            <p:ph idx="1"/>
          </p:nvPr>
        </p:nvSpPr>
        <p:spPr/>
        <p:txBody>
          <a:bodyPr/>
          <a:lstStyle/>
          <a:p>
            <a:r>
              <a:rPr lang="es-419" dirty="0"/>
              <a:t>Spring</a:t>
            </a:r>
          </a:p>
          <a:p>
            <a:pPr lvl="1"/>
            <a:r>
              <a:rPr lang="es-419" dirty="0"/>
              <a:t>Inversion of Control y Dependency Injection</a:t>
            </a:r>
          </a:p>
          <a:p>
            <a:pPr lvl="1"/>
            <a:r>
              <a:rPr lang="es-419" dirty="0"/>
              <a:t>Beans </a:t>
            </a:r>
          </a:p>
          <a:p>
            <a:pPr lvl="1"/>
            <a:r>
              <a:rPr lang="es-419" dirty="0"/>
              <a:t>Spring Boot</a:t>
            </a:r>
          </a:p>
          <a:p>
            <a:pPr lvl="2"/>
            <a:r>
              <a:rPr lang="es-419" dirty="0"/>
              <a:t>Simplicidad</a:t>
            </a:r>
          </a:p>
          <a:p>
            <a:pPr lvl="2"/>
            <a:r>
              <a:rPr lang="es-419" dirty="0"/>
              <a:t>Convención sobre configuración </a:t>
            </a:r>
          </a:p>
          <a:p>
            <a:pPr lvl="2"/>
            <a:endParaRPr lang="es-419" dirty="0"/>
          </a:p>
          <a:p>
            <a:r>
              <a:rPr lang="es-419" dirty="0"/>
              <a:t>Spring Cloud</a:t>
            </a:r>
          </a:p>
          <a:p>
            <a:pPr lvl="1"/>
            <a:r>
              <a:rPr lang="es-419" dirty="0"/>
              <a:t>Agrupa frameworks de manejo de microservicios y simplifica su configuración y despliegue</a:t>
            </a:r>
          </a:p>
          <a:p>
            <a:pPr lvl="1"/>
            <a:endParaRPr lang="es-419" dirty="0"/>
          </a:p>
          <a:p>
            <a:pPr lvl="1"/>
            <a:endParaRPr lang="es-419" dirty="0"/>
          </a:p>
        </p:txBody>
      </p:sp>
    </p:spTree>
    <p:extLst>
      <p:ext uri="{BB962C8B-B14F-4D97-AF65-F5344CB8AC3E}">
        <p14:creationId xmlns:p14="http://schemas.microsoft.com/office/powerpoint/2010/main" val="367631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AD01C-A4B7-214C-8CE1-189285E5B97E}"/>
              </a:ext>
            </a:extLst>
          </p:cNvPr>
          <p:cNvSpPr>
            <a:spLocks noGrp="1"/>
          </p:cNvSpPr>
          <p:nvPr>
            <p:ph type="title"/>
          </p:nvPr>
        </p:nvSpPr>
        <p:spPr/>
        <p:txBody>
          <a:bodyPr/>
          <a:lstStyle/>
          <a:p>
            <a:r>
              <a:rPr lang="es-419" dirty="0"/>
              <a:t>Ejercicio de Introducción a Spring Core</a:t>
            </a:r>
          </a:p>
        </p:txBody>
      </p:sp>
      <p:sp>
        <p:nvSpPr>
          <p:cNvPr id="3" name="Marcador de contenido 2">
            <a:extLst>
              <a:ext uri="{FF2B5EF4-FFF2-40B4-BE49-F238E27FC236}">
                <a16:creationId xmlns:a16="http://schemas.microsoft.com/office/drawing/2014/main" id="{55615A4F-514C-CD49-ADA8-8CC0F9D6467C}"/>
              </a:ext>
            </a:extLst>
          </p:cNvPr>
          <p:cNvSpPr>
            <a:spLocks noGrp="1"/>
          </p:cNvSpPr>
          <p:nvPr>
            <p:ph idx="1"/>
          </p:nvPr>
        </p:nvSpPr>
        <p:spPr/>
        <p:txBody>
          <a:bodyPr/>
          <a:lstStyle/>
          <a:p>
            <a:pPr marL="514350" indent="-514350">
              <a:buFont typeface="+mj-lt"/>
              <a:buAutoNum type="arabicPeriod"/>
            </a:pPr>
            <a:r>
              <a:rPr lang="es-419" dirty="0"/>
              <a:t>Descargar plantilla con Spring Initializer</a:t>
            </a:r>
          </a:p>
          <a:p>
            <a:pPr marL="971550" lvl="1" indent="-514350">
              <a:buFont typeface="+mj-lt"/>
              <a:buAutoNum type="arabicPeriod"/>
            </a:pPr>
            <a:r>
              <a:rPr lang="es-419" dirty="0">
                <a:hlinkClick r:id="rId2"/>
              </a:rPr>
              <a:t>https://start.spring.io/</a:t>
            </a:r>
            <a:endParaRPr lang="es-419" dirty="0"/>
          </a:p>
          <a:p>
            <a:pPr marL="514350" indent="-514350">
              <a:buFont typeface="+mj-lt"/>
              <a:buAutoNum type="arabicPeriod"/>
            </a:pPr>
            <a:r>
              <a:rPr lang="es-419" dirty="0"/>
              <a:t>Crear 3 beans que dependan uno de otro</a:t>
            </a:r>
          </a:p>
          <a:p>
            <a:pPr marL="514350" indent="-514350">
              <a:buFont typeface="+mj-lt"/>
              <a:buAutoNum type="arabicPeriod"/>
            </a:pPr>
            <a:r>
              <a:rPr lang="es-419" dirty="0"/>
              <a:t>Leer propiedades de un archivo properties</a:t>
            </a:r>
          </a:p>
          <a:p>
            <a:pPr marL="514350" indent="-514350">
              <a:buFont typeface="+mj-lt"/>
              <a:buAutoNum type="arabicPeriod"/>
            </a:pPr>
            <a:r>
              <a:rPr lang="es-419" dirty="0"/>
              <a:t>Mandar llamar dichos beans</a:t>
            </a:r>
          </a:p>
          <a:p>
            <a:pPr marL="514350" indent="-514350">
              <a:buFont typeface="+mj-lt"/>
              <a:buAutoNum type="arabicPeriod"/>
            </a:pPr>
            <a:r>
              <a:rPr lang="es-419" dirty="0"/>
              <a:t>Spring profiles</a:t>
            </a:r>
          </a:p>
          <a:p>
            <a:pPr marL="971550" lvl="1" indent="-514350">
              <a:buFont typeface="+mj-lt"/>
              <a:buAutoNum type="arabicPeriod"/>
            </a:pPr>
            <a:r>
              <a:rPr lang="es-419" dirty="0"/>
              <a:t>mvn spring-boot:run –Dspring.profiles.active=dev</a:t>
            </a:r>
          </a:p>
          <a:p>
            <a:pPr marL="0" indent="0">
              <a:buNone/>
            </a:pPr>
            <a:endParaRPr lang="es-419" dirty="0"/>
          </a:p>
        </p:txBody>
      </p:sp>
    </p:spTree>
    <p:extLst>
      <p:ext uri="{BB962C8B-B14F-4D97-AF65-F5344CB8AC3E}">
        <p14:creationId xmlns:p14="http://schemas.microsoft.com/office/powerpoint/2010/main" val="2447438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9D929-9B60-8043-9022-4B4F0C8F9FAB}"/>
              </a:ext>
            </a:extLst>
          </p:cNvPr>
          <p:cNvSpPr>
            <a:spLocks noGrp="1"/>
          </p:cNvSpPr>
          <p:nvPr>
            <p:ph type="title"/>
          </p:nvPr>
        </p:nvSpPr>
        <p:spPr/>
        <p:txBody>
          <a:bodyPr/>
          <a:lstStyle/>
          <a:p>
            <a:r>
              <a:rPr lang="es-419" dirty="0"/>
              <a:t>Introducción rápida a REST</a:t>
            </a:r>
          </a:p>
        </p:txBody>
      </p:sp>
      <p:sp>
        <p:nvSpPr>
          <p:cNvPr id="3" name="Marcador de contenido 2">
            <a:extLst>
              <a:ext uri="{FF2B5EF4-FFF2-40B4-BE49-F238E27FC236}">
                <a16:creationId xmlns:a16="http://schemas.microsoft.com/office/drawing/2014/main" id="{C669ABC6-3D78-ED44-A25D-4E372E90F9C5}"/>
              </a:ext>
            </a:extLst>
          </p:cNvPr>
          <p:cNvSpPr>
            <a:spLocks noGrp="1"/>
          </p:cNvSpPr>
          <p:nvPr>
            <p:ph idx="1"/>
          </p:nvPr>
        </p:nvSpPr>
        <p:spPr/>
        <p:txBody>
          <a:bodyPr/>
          <a:lstStyle/>
          <a:p>
            <a:r>
              <a:rPr lang="es-419" dirty="0"/>
              <a:t>Protocolo HTTP</a:t>
            </a:r>
          </a:p>
          <a:p>
            <a:r>
              <a:rPr lang="es-419" dirty="0"/>
              <a:t>Orientado a recursos</a:t>
            </a:r>
          </a:p>
          <a:p>
            <a:pPr lvl="1"/>
            <a:r>
              <a:rPr lang="es-419" dirty="0"/>
              <a:t>URLs</a:t>
            </a:r>
          </a:p>
          <a:p>
            <a:r>
              <a:rPr lang="es-419" dirty="0"/>
              <a:t>Métodos HTTP</a:t>
            </a:r>
          </a:p>
          <a:p>
            <a:pPr lvl="1"/>
            <a:r>
              <a:rPr lang="es-419" dirty="0"/>
              <a:t>GET, POST, DELETE, PUT</a:t>
            </a:r>
          </a:p>
          <a:p>
            <a:r>
              <a:rPr lang="es-419" dirty="0"/>
              <a:t>Status codes</a:t>
            </a:r>
          </a:p>
          <a:p>
            <a:pPr lvl="1"/>
            <a:r>
              <a:rPr lang="es-419" dirty="0"/>
              <a:t>200s</a:t>
            </a:r>
          </a:p>
          <a:p>
            <a:pPr lvl="1"/>
            <a:r>
              <a:rPr lang="es-419" dirty="0"/>
              <a:t>400s</a:t>
            </a:r>
          </a:p>
          <a:p>
            <a:pPr lvl="1"/>
            <a:r>
              <a:rPr lang="es-419" dirty="0"/>
              <a:t>500s</a:t>
            </a:r>
          </a:p>
          <a:p>
            <a:endParaRPr lang="es-419" dirty="0"/>
          </a:p>
        </p:txBody>
      </p:sp>
    </p:spTree>
    <p:extLst>
      <p:ext uri="{BB962C8B-B14F-4D97-AF65-F5344CB8AC3E}">
        <p14:creationId xmlns:p14="http://schemas.microsoft.com/office/powerpoint/2010/main" val="2214738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DA15D1-04AF-684C-9735-40810CD926DE}"/>
              </a:ext>
            </a:extLst>
          </p:cNvPr>
          <p:cNvSpPr>
            <a:spLocks noGrp="1"/>
          </p:cNvSpPr>
          <p:nvPr>
            <p:ph type="title"/>
          </p:nvPr>
        </p:nvSpPr>
        <p:spPr/>
        <p:txBody>
          <a:bodyPr/>
          <a:lstStyle/>
          <a:p>
            <a:r>
              <a:rPr lang="es-419" dirty="0"/>
              <a:t>Introducción a Hibernate</a:t>
            </a:r>
          </a:p>
        </p:txBody>
      </p:sp>
      <p:sp>
        <p:nvSpPr>
          <p:cNvPr id="3" name="Marcador de contenido 2">
            <a:extLst>
              <a:ext uri="{FF2B5EF4-FFF2-40B4-BE49-F238E27FC236}">
                <a16:creationId xmlns:a16="http://schemas.microsoft.com/office/drawing/2014/main" id="{A8197E19-8E3D-704B-B814-7A40C8E8E1CC}"/>
              </a:ext>
            </a:extLst>
          </p:cNvPr>
          <p:cNvSpPr>
            <a:spLocks noGrp="1"/>
          </p:cNvSpPr>
          <p:nvPr>
            <p:ph idx="1"/>
          </p:nvPr>
        </p:nvSpPr>
        <p:spPr/>
        <p:txBody>
          <a:bodyPr/>
          <a:lstStyle/>
          <a:p>
            <a:r>
              <a:rPr lang="es-419" dirty="0"/>
              <a:t>Object relational mapping</a:t>
            </a:r>
          </a:p>
          <a:p>
            <a:r>
              <a:rPr lang="es-419" dirty="0"/>
              <a:t>Simplified DB access</a:t>
            </a:r>
          </a:p>
          <a:p>
            <a:r>
              <a:rPr lang="es-419" dirty="0"/>
              <a:t>JPA vs Hibernate</a:t>
            </a:r>
          </a:p>
          <a:p>
            <a:r>
              <a:rPr lang="es-419" dirty="0"/>
              <a:t>Spring Data -&gt; JPA</a:t>
            </a:r>
          </a:p>
        </p:txBody>
      </p:sp>
    </p:spTree>
    <p:extLst>
      <p:ext uri="{BB962C8B-B14F-4D97-AF65-F5344CB8AC3E}">
        <p14:creationId xmlns:p14="http://schemas.microsoft.com/office/powerpoint/2010/main" val="871338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29764EA-D7B6-5B48-81E6-98AEBEE98E50}"/>
              </a:ext>
            </a:extLst>
          </p:cNvPr>
          <p:cNvSpPr>
            <a:spLocks noGrp="1"/>
          </p:cNvSpPr>
          <p:nvPr>
            <p:ph type="title"/>
          </p:nvPr>
        </p:nvSpPr>
        <p:spPr/>
        <p:txBody>
          <a:bodyPr/>
          <a:lstStyle/>
          <a:p>
            <a:r>
              <a:rPr lang="es-419" dirty="0"/>
              <a:t>Componentes de un microservicio</a:t>
            </a:r>
          </a:p>
        </p:txBody>
      </p:sp>
      <p:pic>
        <p:nvPicPr>
          <p:cNvPr id="9" name="Imagen 8">
            <a:extLst>
              <a:ext uri="{FF2B5EF4-FFF2-40B4-BE49-F238E27FC236}">
                <a16:creationId xmlns:a16="http://schemas.microsoft.com/office/drawing/2014/main" id="{3CD147B6-7C5C-C449-B06A-2187C9DFAADF}"/>
              </a:ext>
            </a:extLst>
          </p:cNvPr>
          <p:cNvPicPr>
            <a:picLocks noChangeAspect="1"/>
          </p:cNvPicPr>
          <p:nvPr/>
        </p:nvPicPr>
        <p:blipFill>
          <a:blip r:embed="rId2"/>
          <a:stretch>
            <a:fillRect/>
          </a:stretch>
        </p:blipFill>
        <p:spPr>
          <a:xfrm>
            <a:off x="2934748" y="1185092"/>
            <a:ext cx="5649959" cy="5142219"/>
          </a:xfrm>
          <a:prstGeom prst="rect">
            <a:avLst/>
          </a:prstGeom>
        </p:spPr>
      </p:pic>
    </p:spTree>
    <p:extLst>
      <p:ext uri="{BB962C8B-B14F-4D97-AF65-F5344CB8AC3E}">
        <p14:creationId xmlns:p14="http://schemas.microsoft.com/office/powerpoint/2010/main" val="81031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1C74A-D9CF-734A-8A9F-380F611538C2}"/>
              </a:ext>
            </a:extLst>
          </p:cNvPr>
          <p:cNvSpPr>
            <a:spLocks noGrp="1"/>
          </p:cNvSpPr>
          <p:nvPr>
            <p:ph type="title"/>
          </p:nvPr>
        </p:nvSpPr>
        <p:spPr/>
        <p:txBody>
          <a:bodyPr/>
          <a:lstStyle/>
          <a:p>
            <a:r>
              <a:rPr lang="es-419" dirty="0"/>
              <a:t>Presentación</a:t>
            </a:r>
          </a:p>
        </p:txBody>
      </p:sp>
      <p:sp>
        <p:nvSpPr>
          <p:cNvPr id="3" name="Marcador de contenido 2">
            <a:extLst>
              <a:ext uri="{FF2B5EF4-FFF2-40B4-BE49-F238E27FC236}">
                <a16:creationId xmlns:a16="http://schemas.microsoft.com/office/drawing/2014/main" id="{C889C2BF-2176-8A43-9EFD-16CD5615F177}"/>
              </a:ext>
            </a:extLst>
          </p:cNvPr>
          <p:cNvSpPr>
            <a:spLocks noGrp="1"/>
          </p:cNvSpPr>
          <p:nvPr>
            <p:ph idx="1"/>
          </p:nvPr>
        </p:nvSpPr>
        <p:spPr/>
        <p:txBody>
          <a:bodyPr/>
          <a:lstStyle/>
          <a:p>
            <a:endParaRPr lang="es-419" dirty="0"/>
          </a:p>
        </p:txBody>
      </p:sp>
    </p:spTree>
    <p:extLst>
      <p:ext uri="{BB962C8B-B14F-4D97-AF65-F5344CB8AC3E}">
        <p14:creationId xmlns:p14="http://schemas.microsoft.com/office/powerpoint/2010/main" val="957379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AD01C-A4B7-214C-8CE1-189285E5B97E}"/>
              </a:ext>
            </a:extLst>
          </p:cNvPr>
          <p:cNvSpPr>
            <a:spLocks noGrp="1"/>
          </p:cNvSpPr>
          <p:nvPr>
            <p:ph type="title"/>
          </p:nvPr>
        </p:nvSpPr>
        <p:spPr/>
        <p:txBody>
          <a:bodyPr/>
          <a:lstStyle/>
          <a:p>
            <a:r>
              <a:rPr lang="es-419" dirty="0"/>
              <a:t>Ejercicio de Introducción a Spring Web y Data</a:t>
            </a:r>
          </a:p>
        </p:txBody>
      </p:sp>
      <p:sp>
        <p:nvSpPr>
          <p:cNvPr id="3" name="Marcador de contenido 2">
            <a:extLst>
              <a:ext uri="{FF2B5EF4-FFF2-40B4-BE49-F238E27FC236}">
                <a16:creationId xmlns:a16="http://schemas.microsoft.com/office/drawing/2014/main" id="{55615A4F-514C-CD49-ADA8-8CC0F9D6467C}"/>
              </a:ext>
            </a:extLst>
          </p:cNvPr>
          <p:cNvSpPr>
            <a:spLocks noGrp="1"/>
          </p:cNvSpPr>
          <p:nvPr>
            <p:ph idx="1"/>
          </p:nvPr>
        </p:nvSpPr>
        <p:spPr/>
        <p:txBody>
          <a:bodyPr>
            <a:normAutofit lnSpcReduction="10000"/>
          </a:bodyPr>
          <a:lstStyle/>
          <a:p>
            <a:pPr marL="514350" indent="-514350">
              <a:buFont typeface="+mj-lt"/>
              <a:buAutoNum type="arabicPeriod"/>
            </a:pPr>
            <a:r>
              <a:rPr lang="es-419" dirty="0"/>
              <a:t>Descargar plantilla con Spring Initializer</a:t>
            </a:r>
          </a:p>
          <a:p>
            <a:pPr marL="971550" lvl="1" indent="-514350">
              <a:buFont typeface="+mj-lt"/>
              <a:buAutoNum type="arabicPeriod"/>
            </a:pPr>
            <a:r>
              <a:rPr lang="es-419" dirty="0">
                <a:hlinkClick r:id="rId2"/>
              </a:rPr>
              <a:t>https://start.spring.io/</a:t>
            </a:r>
            <a:endParaRPr lang="es-419" dirty="0"/>
          </a:p>
          <a:p>
            <a:pPr marL="1428750" lvl="2" indent="-514350">
              <a:buFont typeface="+mj-lt"/>
              <a:buAutoNum type="arabicPeriod"/>
            </a:pPr>
            <a:r>
              <a:rPr lang="es-419" dirty="0"/>
              <a:t>Modulos: Web, H2, JPA</a:t>
            </a:r>
          </a:p>
          <a:p>
            <a:pPr marL="514350" indent="-514350">
              <a:buFont typeface="+mj-lt"/>
              <a:buAutoNum type="arabicPeriod"/>
            </a:pPr>
            <a:r>
              <a:rPr lang="es-419" dirty="0"/>
              <a:t>Crear un servicio, repositorio y endpoint REST</a:t>
            </a:r>
          </a:p>
          <a:p>
            <a:pPr lvl="1"/>
            <a:r>
              <a:rPr lang="es-419" dirty="0"/>
              <a:t>El menú se muestra en una pantalla</a:t>
            </a:r>
          </a:p>
          <a:p>
            <a:pPr lvl="1"/>
            <a:r>
              <a:rPr lang="es-419" dirty="0"/>
              <a:t>Cada entrada tiene nombre, descripción, calorías y precio.</a:t>
            </a:r>
          </a:p>
          <a:p>
            <a:pPr lvl="1"/>
            <a:r>
              <a:rPr lang="es-419" dirty="0"/>
              <a:t>Los precios se muestran en pesos y en dolares. La conversión a dolares se realiza en tiempo real.</a:t>
            </a:r>
          </a:p>
          <a:p>
            <a:pPr lvl="1"/>
            <a:r>
              <a:rPr lang="es-419" dirty="0"/>
              <a:t>Tiempo estimado de preparación</a:t>
            </a:r>
          </a:p>
          <a:p>
            <a:pPr lvl="1"/>
            <a:endParaRPr lang="es-419" dirty="0"/>
          </a:p>
          <a:p>
            <a:pPr lvl="1"/>
            <a:r>
              <a:rPr lang="es-419" dirty="0"/>
              <a:t>https://api.exchangeratesapi.io/latest?base=MXN&amp;symbols=USD</a:t>
            </a:r>
          </a:p>
          <a:p>
            <a:pPr marL="971550" lvl="1" indent="-514350">
              <a:buFont typeface="+mj-lt"/>
              <a:buAutoNum type="arabicPeriod"/>
            </a:pPr>
            <a:endParaRPr lang="es-419" dirty="0"/>
          </a:p>
          <a:p>
            <a:pPr marL="0" indent="0">
              <a:buNone/>
            </a:pPr>
            <a:endParaRPr lang="es-419" dirty="0"/>
          </a:p>
        </p:txBody>
      </p:sp>
    </p:spTree>
    <p:extLst>
      <p:ext uri="{BB962C8B-B14F-4D97-AF65-F5344CB8AC3E}">
        <p14:creationId xmlns:p14="http://schemas.microsoft.com/office/powerpoint/2010/main" val="1701110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AEF5D-DE9B-6D46-A4F3-45000825E2BB}"/>
              </a:ext>
            </a:extLst>
          </p:cNvPr>
          <p:cNvSpPr>
            <a:spLocks noGrp="1"/>
          </p:cNvSpPr>
          <p:nvPr>
            <p:ph type="title"/>
          </p:nvPr>
        </p:nvSpPr>
        <p:spPr/>
        <p:txBody>
          <a:bodyPr/>
          <a:lstStyle/>
          <a:p>
            <a:r>
              <a:rPr lang="es-419" dirty="0"/>
              <a:t>Ejercicio individual</a:t>
            </a:r>
          </a:p>
        </p:txBody>
      </p:sp>
      <p:sp>
        <p:nvSpPr>
          <p:cNvPr id="3" name="Marcador de contenido 2">
            <a:extLst>
              <a:ext uri="{FF2B5EF4-FFF2-40B4-BE49-F238E27FC236}">
                <a16:creationId xmlns:a16="http://schemas.microsoft.com/office/drawing/2014/main" id="{680CCA1C-4251-4147-B5E9-2D7A1231F02B}"/>
              </a:ext>
            </a:extLst>
          </p:cNvPr>
          <p:cNvSpPr>
            <a:spLocks noGrp="1"/>
          </p:cNvSpPr>
          <p:nvPr>
            <p:ph idx="1"/>
          </p:nvPr>
        </p:nvSpPr>
        <p:spPr/>
        <p:txBody>
          <a:bodyPr>
            <a:normAutofit fontScale="85000" lnSpcReduction="20000"/>
          </a:bodyPr>
          <a:lstStyle/>
          <a:p>
            <a:r>
              <a:rPr lang="es-419" dirty="0"/>
              <a:t>Crear un microservicio con un API para GET_ALL,GET,DELETE,PUT,POST de órdenes</a:t>
            </a:r>
          </a:p>
          <a:p>
            <a:pPr lvl="1"/>
            <a:r>
              <a:rPr lang="es-419" dirty="0"/>
              <a:t>Id</a:t>
            </a:r>
          </a:p>
          <a:p>
            <a:pPr lvl="1"/>
            <a:r>
              <a:rPr lang="es-419" dirty="0"/>
              <a:t>Nombre cliente</a:t>
            </a:r>
          </a:p>
          <a:p>
            <a:pPr lvl="1"/>
            <a:r>
              <a:rPr lang="es-419" dirty="0"/>
              <a:t>Fecha y hora</a:t>
            </a:r>
          </a:p>
          <a:p>
            <a:pPr lvl="1"/>
            <a:r>
              <a:rPr lang="es-419" dirty="0"/>
              <a:t>Tiempo estimado de preparación</a:t>
            </a:r>
          </a:p>
          <a:p>
            <a:pPr lvl="1"/>
            <a:r>
              <a:rPr lang="es-419" dirty="0"/>
              <a:t>Lista de elementos del menu </a:t>
            </a:r>
          </a:p>
          <a:p>
            <a:pPr lvl="2"/>
            <a:r>
              <a:rPr lang="es-419" dirty="0"/>
              <a:t>Solo guardar los Ids</a:t>
            </a:r>
          </a:p>
          <a:p>
            <a:pPr lvl="2"/>
            <a:r>
              <a:rPr lang="es-419" dirty="0"/>
              <a:t>Al hacer GET regresar el elemento completo</a:t>
            </a:r>
          </a:p>
          <a:p>
            <a:pPr lvl="1"/>
            <a:r>
              <a:rPr lang="es-419" dirty="0"/>
              <a:t>Estado: RECEIVED, IN PROGRESS, COMPLETED</a:t>
            </a:r>
          </a:p>
          <a:p>
            <a:pPr lvl="1"/>
            <a:r>
              <a:rPr lang="es-419" dirty="0"/>
              <a:t>Nombre de quien creo la orden</a:t>
            </a:r>
          </a:p>
          <a:p>
            <a:pPr lvl="1"/>
            <a:r>
              <a:rPr lang="es-419" dirty="0"/>
              <a:t>Sucursal</a:t>
            </a:r>
          </a:p>
          <a:p>
            <a:pPr lvl="2"/>
            <a:r>
              <a:rPr lang="es-419" dirty="0"/>
              <a:t>Debe ser leído de un archivo properties y tener el valor “NAPOLES”</a:t>
            </a:r>
          </a:p>
          <a:p>
            <a:r>
              <a:rPr lang="es-419" dirty="0"/>
              <a:t>Opcional: Agregar validaciones al crear/modificar órdenes con @Valid</a:t>
            </a:r>
          </a:p>
          <a:p>
            <a:pPr lvl="1"/>
            <a:endParaRPr lang="es-419" dirty="0"/>
          </a:p>
        </p:txBody>
      </p:sp>
    </p:spTree>
    <p:extLst>
      <p:ext uri="{BB962C8B-B14F-4D97-AF65-F5344CB8AC3E}">
        <p14:creationId xmlns:p14="http://schemas.microsoft.com/office/powerpoint/2010/main" val="1546216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1AEF5D-DE9B-6D46-A4F3-45000825E2BB}"/>
              </a:ext>
            </a:extLst>
          </p:cNvPr>
          <p:cNvSpPr>
            <a:spLocks noGrp="1"/>
          </p:cNvSpPr>
          <p:nvPr>
            <p:ph type="title"/>
          </p:nvPr>
        </p:nvSpPr>
        <p:spPr/>
        <p:txBody>
          <a:bodyPr/>
          <a:lstStyle/>
          <a:p>
            <a:r>
              <a:rPr lang="es-419" dirty="0"/>
              <a:t>Ejercicio individual</a:t>
            </a:r>
          </a:p>
        </p:txBody>
      </p:sp>
      <p:sp>
        <p:nvSpPr>
          <p:cNvPr id="3" name="Marcador de contenido 2">
            <a:extLst>
              <a:ext uri="{FF2B5EF4-FFF2-40B4-BE49-F238E27FC236}">
                <a16:creationId xmlns:a16="http://schemas.microsoft.com/office/drawing/2014/main" id="{680CCA1C-4251-4147-B5E9-2D7A1231F02B}"/>
              </a:ext>
            </a:extLst>
          </p:cNvPr>
          <p:cNvSpPr>
            <a:spLocks noGrp="1"/>
          </p:cNvSpPr>
          <p:nvPr>
            <p:ph idx="1"/>
          </p:nvPr>
        </p:nvSpPr>
        <p:spPr/>
        <p:txBody>
          <a:bodyPr>
            <a:normAutofit fontScale="70000" lnSpcReduction="20000"/>
          </a:bodyPr>
          <a:lstStyle/>
          <a:p>
            <a:r>
              <a:rPr lang="es-419" dirty="0"/>
              <a:t>Crear un microservicio con un API para GET_ALL,GET,DELETE,PUT,POST de empleados</a:t>
            </a:r>
          </a:p>
          <a:p>
            <a:pPr lvl="1"/>
            <a:r>
              <a:rPr lang="es-419" dirty="0"/>
              <a:t>Id</a:t>
            </a:r>
          </a:p>
          <a:p>
            <a:pPr lvl="1"/>
            <a:r>
              <a:rPr lang="es-419" dirty="0"/>
              <a:t>Nombre</a:t>
            </a:r>
          </a:p>
          <a:p>
            <a:pPr lvl="1"/>
            <a:r>
              <a:rPr lang="es-419" dirty="0"/>
              <a:t>Puesto</a:t>
            </a:r>
          </a:p>
          <a:p>
            <a:pPr lvl="1"/>
            <a:r>
              <a:rPr lang="es-419" dirty="0"/>
              <a:t>Fecha de contratación</a:t>
            </a:r>
          </a:p>
          <a:p>
            <a:pPr lvl="2"/>
            <a:r>
              <a:rPr lang="es-419" dirty="0"/>
              <a:t>Debe de asginarse automáticamente al día de hoy al crear un empleado</a:t>
            </a:r>
          </a:p>
          <a:p>
            <a:pPr lvl="1"/>
            <a:r>
              <a:rPr lang="es-419" dirty="0"/>
              <a:t>Experiencia:</a:t>
            </a:r>
          </a:p>
          <a:p>
            <a:pPr lvl="2"/>
            <a:r>
              <a:rPr lang="es-419" dirty="0"/>
              <a:t>Debe de calcularse automáticamente</a:t>
            </a:r>
          </a:p>
          <a:p>
            <a:pPr lvl="2"/>
            <a:r>
              <a:rPr lang="es-419" dirty="0"/>
              <a:t>JR &lt;= 1 año</a:t>
            </a:r>
          </a:p>
          <a:p>
            <a:pPr lvl="2"/>
            <a:r>
              <a:rPr lang="es-419" dirty="0"/>
              <a:t>MID: &gt;= 1 año y &lt;3 años</a:t>
            </a:r>
          </a:p>
          <a:p>
            <a:pPr lvl="2"/>
            <a:r>
              <a:rPr lang="es-419" dirty="0"/>
              <a:t>SR &gt;= 3 años</a:t>
            </a:r>
          </a:p>
          <a:p>
            <a:pPr lvl="1"/>
            <a:r>
              <a:rPr lang="es-419" dirty="0"/>
              <a:t>Oficina central</a:t>
            </a:r>
          </a:p>
          <a:p>
            <a:pPr lvl="2"/>
            <a:r>
              <a:rPr lang="es-419" dirty="0"/>
              <a:t>Debe ser asignado mediante un valor leido de application.properties</a:t>
            </a:r>
          </a:p>
          <a:p>
            <a:pPr lvl="2"/>
            <a:r>
              <a:rPr lang="es-419" dirty="0"/>
              <a:t>Debe tener el valor de ALSEA</a:t>
            </a:r>
          </a:p>
          <a:p>
            <a:pPr lvl="1"/>
            <a:r>
              <a:rPr lang="es-419" dirty="0"/>
              <a:t>Fecha de nacimiento</a:t>
            </a:r>
          </a:p>
          <a:p>
            <a:pPr lvl="1"/>
            <a:r>
              <a:rPr lang="es-419" dirty="0"/>
              <a:t>Esquema de pago: NOMINA,HONORARIOS</a:t>
            </a:r>
          </a:p>
          <a:p>
            <a:r>
              <a:rPr lang="es-419" dirty="0"/>
              <a:t>Opcional: Agregar validaciones al crear/modificar empleados con @Valid</a:t>
            </a:r>
          </a:p>
          <a:p>
            <a:pPr lvl="1"/>
            <a:endParaRPr lang="es-419" dirty="0"/>
          </a:p>
        </p:txBody>
      </p:sp>
    </p:spTree>
    <p:extLst>
      <p:ext uri="{BB962C8B-B14F-4D97-AF65-F5344CB8AC3E}">
        <p14:creationId xmlns:p14="http://schemas.microsoft.com/office/powerpoint/2010/main" val="202160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C5D6AFB-C133-734A-AABD-7C839EE15222}"/>
              </a:ext>
            </a:extLst>
          </p:cNvPr>
          <p:cNvSpPr>
            <a:spLocks noGrp="1"/>
          </p:cNvSpPr>
          <p:nvPr>
            <p:ph type="ctrTitle"/>
          </p:nvPr>
        </p:nvSpPr>
        <p:spPr/>
        <p:txBody>
          <a:bodyPr/>
          <a:lstStyle/>
          <a:p>
            <a:r>
              <a:rPr lang="es-419" dirty="0"/>
              <a:t>Cloud Computing</a:t>
            </a:r>
          </a:p>
        </p:txBody>
      </p:sp>
      <p:sp>
        <p:nvSpPr>
          <p:cNvPr id="5" name="Subtítulo 4">
            <a:extLst>
              <a:ext uri="{FF2B5EF4-FFF2-40B4-BE49-F238E27FC236}">
                <a16:creationId xmlns:a16="http://schemas.microsoft.com/office/drawing/2014/main" id="{3FFA96A2-4C54-A94A-B832-729B16F33246}"/>
              </a:ext>
            </a:extLst>
          </p:cNvPr>
          <p:cNvSpPr>
            <a:spLocks noGrp="1"/>
          </p:cNvSpPr>
          <p:nvPr>
            <p:ph type="subTitle" idx="1"/>
          </p:nvPr>
        </p:nvSpPr>
        <p:spPr/>
        <p:txBody>
          <a:bodyPr/>
          <a:lstStyle/>
          <a:p>
            <a:endParaRPr lang="es-419"/>
          </a:p>
        </p:txBody>
      </p:sp>
    </p:spTree>
    <p:extLst>
      <p:ext uri="{BB962C8B-B14F-4D97-AF65-F5344CB8AC3E}">
        <p14:creationId xmlns:p14="http://schemas.microsoft.com/office/powerpoint/2010/main" val="3444923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E8FD2-FAC9-8045-AF3C-6A4B8A8018D5}"/>
              </a:ext>
            </a:extLst>
          </p:cNvPr>
          <p:cNvSpPr>
            <a:spLocks noGrp="1"/>
          </p:cNvSpPr>
          <p:nvPr>
            <p:ph type="title"/>
          </p:nvPr>
        </p:nvSpPr>
        <p:spPr/>
        <p:txBody>
          <a:bodyPr/>
          <a:lstStyle/>
          <a:p>
            <a:r>
              <a:rPr lang="es-419" dirty="0"/>
              <a:t>Cloud Computing</a:t>
            </a:r>
          </a:p>
        </p:txBody>
      </p:sp>
      <p:sp>
        <p:nvSpPr>
          <p:cNvPr id="3" name="Marcador de contenido 2">
            <a:extLst>
              <a:ext uri="{FF2B5EF4-FFF2-40B4-BE49-F238E27FC236}">
                <a16:creationId xmlns:a16="http://schemas.microsoft.com/office/drawing/2014/main" id="{847A65C5-FF11-5C4B-B998-C5F51449EF02}"/>
              </a:ext>
            </a:extLst>
          </p:cNvPr>
          <p:cNvSpPr>
            <a:spLocks noGrp="1"/>
          </p:cNvSpPr>
          <p:nvPr>
            <p:ph idx="1"/>
          </p:nvPr>
        </p:nvSpPr>
        <p:spPr/>
        <p:txBody>
          <a:bodyPr>
            <a:normAutofit lnSpcReduction="10000"/>
          </a:bodyPr>
          <a:lstStyle/>
          <a:p>
            <a:r>
              <a:rPr lang="es-419" dirty="0"/>
              <a:t>La entrega de servicios computacionales (servidores, almacenamiento, bases de datos, redes, software, analytics, inteligencia) a través del internet (la nube)</a:t>
            </a:r>
          </a:p>
          <a:p>
            <a:r>
              <a:rPr lang="es-419" dirty="0"/>
              <a:t>Ofrece:</a:t>
            </a:r>
          </a:p>
          <a:p>
            <a:pPr lvl="1"/>
            <a:r>
              <a:rPr lang="es-419" dirty="0"/>
              <a:t>Mayor velocidad de innovación</a:t>
            </a:r>
          </a:p>
          <a:p>
            <a:pPr lvl="1"/>
            <a:r>
              <a:rPr lang="es-419" dirty="0"/>
              <a:t>Recursos flexibles</a:t>
            </a:r>
          </a:p>
          <a:p>
            <a:pPr lvl="1"/>
            <a:r>
              <a:rPr lang="es-419" dirty="0"/>
              <a:t>Economía escalable</a:t>
            </a:r>
          </a:p>
          <a:p>
            <a:r>
              <a:rPr lang="es-419" dirty="0"/>
              <a:t>Pagas por lo que usas -&gt; reduce costos de operación</a:t>
            </a:r>
          </a:p>
          <a:p>
            <a:r>
              <a:rPr lang="es-419" dirty="0"/>
              <a:t>La infraestructura se vuelve más eficiente</a:t>
            </a:r>
          </a:p>
          <a:p>
            <a:r>
              <a:rPr lang="es-419" dirty="0"/>
              <a:t>Escalabilidad conforme a las necesidades de negocio</a:t>
            </a:r>
          </a:p>
        </p:txBody>
      </p:sp>
    </p:spTree>
    <p:extLst>
      <p:ext uri="{BB962C8B-B14F-4D97-AF65-F5344CB8AC3E}">
        <p14:creationId xmlns:p14="http://schemas.microsoft.com/office/powerpoint/2010/main" val="881648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A9486E-6B8C-9742-882F-6F5626CFCB88}"/>
              </a:ext>
            </a:extLst>
          </p:cNvPr>
          <p:cNvSpPr>
            <a:spLocks noGrp="1"/>
          </p:cNvSpPr>
          <p:nvPr>
            <p:ph type="title"/>
          </p:nvPr>
        </p:nvSpPr>
        <p:spPr/>
        <p:txBody>
          <a:bodyPr/>
          <a:lstStyle/>
          <a:p>
            <a:r>
              <a:rPr lang="es-419" dirty="0"/>
              <a:t>Modelos de Cloud Computing</a:t>
            </a:r>
          </a:p>
        </p:txBody>
      </p:sp>
      <p:sp>
        <p:nvSpPr>
          <p:cNvPr id="3" name="Marcador de contenido 2">
            <a:extLst>
              <a:ext uri="{FF2B5EF4-FFF2-40B4-BE49-F238E27FC236}">
                <a16:creationId xmlns:a16="http://schemas.microsoft.com/office/drawing/2014/main" id="{7F341AD3-E5AC-BE46-8B21-AC56B281638E}"/>
              </a:ext>
            </a:extLst>
          </p:cNvPr>
          <p:cNvSpPr>
            <a:spLocks noGrp="1"/>
          </p:cNvSpPr>
          <p:nvPr>
            <p:ph idx="1"/>
          </p:nvPr>
        </p:nvSpPr>
        <p:spPr/>
        <p:txBody>
          <a:bodyPr/>
          <a:lstStyle/>
          <a:p>
            <a:r>
              <a:rPr lang="es-419" dirty="0"/>
              <a:t>El tema clave es: quien es responsable de mantener la infraestrutura y que opciones de tecnología tengo disponibles?</a:t>
            </a:r>
          </a:p>
          <a:p>
            <a:endParaRPr lang="es-419" dirty="0"/>
          </a:p>
          <a:p>
            <a:r>
              <a:rPr lang="es-419" dirty="0"/>
              <a:t>Modelos</a:t>
            </a:r>
          </a:p>
          <a:p>
            <a:pPr lvl="1"/>
            <a:r>
              <a:rPr lang="es-419" dirty="0"/>
              <a:t>IaaS</a:t>
            </a:r>
          </a:p>
          <a:p>
            <a:pPr lvl="1"/>
            <a:r>
              <a:rPr lang="es-419" dirty="0"/>
              <a:t>Paas</a:t>
            </a:r>
          </a:p>
          <a:p>
            <a:pPr lvl="1"/>
            <a:r>
              <a:rPr lang="es-419" dirty="0"/>
              <a:t>SaaS</a:t>
            </a:r>
          </a:p>
          <a:p>
            <a:pPr lvl="1"/>
            <a:r>
              <a:rPr lang="es-419" dirty="0"/>
              <a:t>CaaS*</a:t>
            </a:r>
          </a:p>
          <a:p>
            <a:pPr lvl="1"/>
            <a:r>
              <a:rPr lang="es-419" dirty="0"/>
              <a:t>FaaS*</a:t>
            </a:r>
          </a:p>
          <a:p>
            <a:pPr marL="457200" lvl="1" indent="0">
              <a:buNone/>
            </a:pPr>
            <a:endParaRPr lang="es-419" dirty="0"/>
          </a:p>
          <a:p>
            <a:pPr lvl="1"/>
            <a:endParaRPr lang="es-419" dirty="0"/>
          </a:p>
        </p:txBody>
      </p:sp>
    </p:spTree>
    <p:extLst>
      <p:ext uri="{BB962C8B-B14F-4D97-AF65-F5344CB8AC3E}">
        <p14:creationId xmlns:p14="http://schemas.microsoft.com/office/powerpoint/2010/main" val="987270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EFE6A-937E-0541-8C68-7437656CD1D7}"/>
              </a:ext>
            </a:extLst>
          </p:cNvPr>
          <p:cNvSpPr>
            <a:spLocks noGrp="1"/>
          </p:cNvSpPr>
          <p:nvPr>
            <p:ph type="title"/>
          </p:nvPr>
        </p:nvSpPr>
        <p:spPr/>
        <p:txBody>
          <a:bodyPr/>
          <a:lstStyle/>
          <a:p>
            <a:r>
              <a:rPr lang="es-419" dirty="0"/>
              <a:t>Ejemplo</a:t>
            </a:r>
          </a:p>
        </p:txBody>
      </p:sp>
      <p:sp>
        <p:nvSpPr>
          <p:cNvPr id="3" name="Marcador de contenido 2">
            <a:extLst>
              <a:ext uri="{FF2B5EF4-FFF2-40B4-BE49-F238E27FC236}">
                <a16:creationId xmlns:a16="http://schemas.microsoft.com/office/drawing/2014/main" id="{E1E339F8-8D18-5C42-9E33-F711801939A8}"/>
              </a:ext>
            </a:extLst>
          </p:cNvPr>
          <p:cNvSpPr>
            <a:spLocks noGrp="1"/>
          </p:cNvSpPr>
          <p:nvPr>
            <p:ph idx="1"/>
          </p:nvPr>
        </p:nvSpPr>
        <p:spPr/>
        <p:txBody>
          <a:bodyPr>
            <a:normAutofit/>
          </a:bodyPr>
          <a:lstStyle/>
          <a:p>
            <a:r>
              <a:rPr lang="es-419" dirty="0"/>
              <a:t>Cuando quieres comer:</a:t>
            </a:r>
          </a:p>
          <a:p>
            <a:pPr marL="914400" lvl="1" indent="-457200">
              <a:buFont typeface="+mj-lt"/>
              <a:buAutoNum type="arabicPeriod"/>
            </a:pPr>
            <a:r>
              <a:rPr lang="es-419" dirty="0"/>
              <a:t>Hacer la comida en tu casa -&gt; </a:t>
            </a:r>
            <a:r>
              <a:rPr lang="es-419" b="1" dirty="0"/>
              <a:t>On Premise </a:t>
            </a:r>
            <a:r>
              <a:rPr lang="es-419" dirty="0"/>
              <a:t>-&gt; mano de obra, tu horno, tus ingredientes</a:t>
            </a:r>
          </a:p>
          <a:p>
            <a:pPr marL="914400" lvl="1" indent="-457200">
              <a:buFont typeface="+mj-lt"/>
              <a:buAutoNum type="arabicPeriod"/>
            </a:pPr>
            <a:r>
              <a:rPr lang="es-419" dirty="0"/>
              <a:t>Ir a la tienda y comprar un pack de comida pre-cocida para después calentar en -&gt; </a:t>
            </a:r>
            <a:r>
              <a:rPr lang="es-419" b="1" dirty="0"/>
              <a:t>IaaS</a:t>
            </a:r>
            <a:r>
              <a:rPr lang="es-419" dirty="0"/>
              <a:t> -&gt; la comida está pre-cocida y ya tiene todos los ingredientes. Te toca calentarlo en casa, lavar, etc</a:t>
            </a:r>
          </a:p>
          <a:p>
            <a:pPr marL="914400" lvl="1" indent="-457200">
              <a:buFont typeface="+mj-lt"/>
              <a:buAutoNum type="arabicPeriod"/>
            </a:pPr>
            <a:r>
              <a:rPr lang="es-419" dirty="0"/>
              <a:t>Entrega a domicilio -&gt; </a:t>
            </a:r>
            <a:r>
              <a:rPr lang="es-419" b="1" dirty="0"/>
              <a:t>PaaS</a:t>
            </a:r>
            <a:r>
              <a:rPr lang="es-419" dirty="0"/>
              <a:t> -&gt; Eres responsable de pedir la comida, recibirla, servirla y lavar pero delegas la mayoría de las tareas principales</a:t>
            </a:r>
          </a:p>
          <a:p>
            <a:pPr marL="914400" lvl="1" indent="-457200">
              <a:buFont typeface="+mj-lt"/>
              <a:buAutoNum type="arabicPeriod"/>
            </a:pPr>
            <a:r>
              <a:rPr lang="es-419" dirty="0"/>
              <a:t>Ir a un restaurante -&gt; </a:t>
            </a:r>
            <a:r>
              <a:rPr lang="es-419" b="1" dirty="0"/>
              <a:t>SaaS</a:t>
            </a:r>
            <a:r>
              <a:rPr lang="es-419" dirty="0"/>
              <a:t> -&gt; Comes en el restaurante donde la comida la preparan para ti, no tienes que lavar.</a:t>
            </a:r>
          </a:p>
        </p:txBody>
      </p:sp>
    </p:spTree>
    <p:extLst>
      <p:ext uri="{BB962C8B-B14F-4D97-AF65-F5344CB8AC3E}">
        <p14:creationId xmlns:p14="http://schemas.microsoft.com/office/powerpoint/2010/main" val="124792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D8ED1-717E-0945-A4C3-253EF0DE3E9A}"/>
              </a:ext>
            </a:extLst>
          </p:cNvPr>
          <p:cNvSpPr>
            <a:spLocks noGrp="1"/>
          </p:cNvSpPr>
          <p:nvPr>
            <p:ph type="title"/>
          </p:nvPr>
        </p:nvSpPr>
        <p:spPr/>
        <p:txBody>
          <a:bodyPr/>
          <a:lstStyle/>
          <a:p>
            <a:r>
              <a:rPr lang="es-419" dirty="0"/>
              <a:t>Por qué microservicios en la nube?</a:t>
            </a:r>
          </a:p>
        </p:txBody>
      </p:sp>
      <p:sp>
        <p:nvSpPr>
          <p:cNvPr id="3" name="Marcador de contenido 2">
            <a:extLst>
              <a:ext uri="{FF2B5EF4-FFF2-40B4-BE49-F238E27FC236}">
                <a16:creationId xmlns:a16="http://schemas.microsoft.com/office/drawing/2014/main" id="{ED0C891A-952D-894B-BEA3-3C22DBDC541E}"/>
              </a:ext>
            </a:extLst>
          </p:cNvPr>
          <p:cNvSpPr>
            <a:spLocks noGrp="1"/>
          </p:cNvSpPr>
          <p:nvPr>
            <p:ph idx="1"/>
          </p:nvPr>
        </p:nvSpPr>
        <p:spPr/>
        <p:txBody>
          <a:bodyPr/>
          <a:lstStyle/>
          <a:p>
            <a:r>
              <a:rPr lang="es-419" dirty="0"/>
              <a:t>La nube ayuda a cumplir los pre-requisitos de los microservicios</a:t>
            </a:r>
          </a:p>
          <a:p>
            <a:pPr lvl="1"/>
            <a:r>
              <a:rPr lang="es-419" dirty="0"/>
              <a:t>Instancias desechables e indistinguibles</a:t>
            </a:r>
          </a:p>
          <a:p>
            <a:pPr lvl="1"/>
            <a:endParaRPr lang="es-419" dirty="0"/>
          </a:p>
          <a:p>
            <a:r>
              <a:rPr lang="es-419" dirty="0"/>
              <a:t>Las ventajas de la nube: </a:t>
            </a:r>
          </a:p>
          <a:p>
            <a:pPr lvl="1"/>
            <a:r>
              <a:rPr lang="es-419" dirty="0"/>
              <a:t>Simplicidad de mantenimiento</a:t>
            </a:r>
          </a:p>
          <a:p>
            <a:pPr lvl="1"/>
            <a:r>
              <a:rPr lang="es-419" dirty="0"/>
              <a:t>Elasticidad</a:t>
            </a:r>
          </a:p>
          <a:p>
            <a:pPr lvl="1"/>
            <a:r>
              <a:rPr lang="es-419" dirty="0"/>
              <a:t>Resiliencia (geo replicamiento)</a:t>
            </a:r>
          </a:p>
        </p:txBody>
      </p:sp>
    </p:spTree>
    <p:extLst>
      <p:ext uri="{BB962C8B-B14F-4D97-AF65-F5344CB8AC3E}">
        <p14:creationId xmlns:p14="http://schemas.microsoft.com/office/powerpoint/2010/main" val="4262844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459C5-139A-1A44-A073-4D1ED114B745}"/>
              </a:ext>
            </a:extLst>
          </p:cNvPr>
          <p:cNvSpPr>
            <a:spLocks noGrp="1"/>
          </p:cNvSpPr>
          <p:nvPr>
            <p:ph type="title"/>
          </p:nvPr>
        </p:nvSpPr>
        <p:spPr/>
        <p:txBody>
          <a:bodyPr/>
          <a:lstStyle/>
          <a:p>
            <a:r>
              <a:rPr lang="es-419" dirty="0"/>
              <a:t>Opciones de despliegue</a:t>
            </a:r>
          </a:p>
        </p:txBody>
      </p:sp>
      <p:sp>
        <p:nvSpPr>
          <p:cNvPr id="3" name="Marcador de contenido 2">
            <a:extLst>
              <a:ext uri="{FF2B5EF4-FFF2-40B4-BE49-F238E27FC236}">
                <a16:creationId xmlns:a16="http://schemas.microsoft.com/office/drawing/2014/main" id="{387D8D70-86F4-5A46-934A-094F914E99AB}"/>
              </a:ext>
            </a:extLst>
          </p:cNvPr>
          <p:cNvSpPr>
            <a:spLocks noGrp="1"/>
          </p:cNvSpPr>
          <p:nvPr>
            <p:ph idx="1"/>
          </p:nvPr>
        </p:nvSpPr>
        <p:spPr/>
        <p:txBody>
          <a:bodyPr>
            <a:normAutofit lnSpcReduction="10000"/>
          </a:bodyPr>
          <a:lstStyle/>
          <a:p>
            <a:r>
              <a:rPr lang="es-419" dirty="0"/>
              <a:t>Servidor físico</a:t>
            </a:r>
          </a:p>
          <a:p>
            <a:pPr lvl="1"/>
            <a:r>
              <a:rPr lang="es-419" dirty="0"/>
              <a:t>Limitados en escalabilidad y capacidad</a:t>
            </a:r>
          </a:p>
          <a:p>
            <a:pPr lvl="1"/>
            <a:r>
              <a:rPr lang="es-419" dirty="0"/>
              <a:t>Costosos </a:t>
            </a:r>
          </a:p>
          <a:p>
            <a:r>
              <a:rPr lang="es-419" dirty="0"/>
              <a:t>Máquinas virtuales (Nube): </a:t>
            </a:r>
          </a:p>
          <a:p>
            <a:pPr lvl="1"/>
            <a:r>
              <a:rPr lang="es-419" dirty="0"/>
              <a:t>Ofrecidas por muchos proveedores</a:t>
            </a:r>
          </a:p>
          <a:p>
            <a:pPr lvl="1"/>
            <a:r>
              <a:rPr lang="es-419" dirty="0"/>
              <a:t>Una máquina virtual por microservicio</a:t>
            </a:r>
          </a:p>
          <a:p>
            <a:pPr lvl="1"/>
            <a:r>
              <a:rPr lang="es-419" dirty="0"/>
              <a:t>Fáciles de levantar y eliminar</a:t>
            </a:r>
          </a:p>
          <a:p>
            <a:pPr lvl="1"/>
            <a:r>
              <a:rPr lang="es-419" dirty="0"/>
              <a:t>Virtualizan el hardware</a:t>
            </a:r>
          </a:p>
          <a:p>
            <a:r>
              <a:rPr lang="es-419" dirty="0"/>
              <a:t>Contenedores Virutales (Nube): </a:t>
            </a:r>
          </a:p>
          <a:p>
            <a:pPr lvl="1"/>
            <a:r>
              <a:rPr lang="es-419" dirty="0"/>
              <a:t>Ventajas similares a una máquina virtual</a:t>
            </a:r>
          </a:p>
          <a:p>
            <a:pPr lvl="1"/>
            <a:r>
              <a:rPr lang="es-419" dirty="0"/>
              <a:t>Varios contenedores por SO (virtualizan los SO)</a:t>
            </a:r>
          </a:p>
        </p:txBody>
      </p:sp>
    </p:spTree>
    <p:extLst>
      <p:ext uri="{BB962C8B-B14F-4D97-AF65-F5344CB8AC3E}">
        <p14:creationId xmlns:p14="http://schemas.microsoft.com/office/powerpoint/2010/main" val="972010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15A8E-18E2-CC4C-B16F-8BF8BDF2AA80}"/>
              </a:ext>
            </a:extLst>
          </p:cNvPr>
          <p:cNvSpPr>
            <a:spLocks noGrp="1"/>
          </p:cNvSpPr>
          <p:nvPr>
            <p:ph type="title"/>
          </p:nvPr>
        </p:nvSpPr>
        <p:spPr/>
        <p:txBody>
          <a:bodyPr/>
          <a:lstStyle/>
          <a:p>
            <a:r>
              <a:rPr lang="es-419" dirty="0"/>
              <a:t>Ejercicio: Utilizar una BD de datos en la nube</a:t>
            </a:r>
          </a:p>
        </p:txBody>
      </p:sp>
      <p:sp>
        <p:nvSpPr>
          <p:cNvPr id="3" name="Marcador de contenido 2">
            <a:extLst>
              <a:ext uri="{FF2B5EF4-FFF2-40B4-BE49-F238E27FC236}">
                <a16:creationId xmlns:a16="http://schemas.microsoft.com/office/drawing/2014/main" id="{7E163506-4374-D44D-92C4-8362F1FE415E}"/>
              </a:ext>
            </a:extLst>
          </p:cNvPr>
          <p:cNvSpPr>
            <a:spLocks noGrp="1"/>
          </p:cNvSpPr>
          <p:nvPr>
            <p:ph idx="1"/>
          </p:nvPr>
        </p:nvSpPr>
        <p:spPr/>
        <p:txBody>
          <a:bodyPr/>
          <a:lstStyle/>
          <a:p>
            <a:r>
              <a:rPr lang="es-419" dirty="0"/>
              <a:t>Ejercicio: modificar nuestro servicio menu para que utilice nuestra BD de datos en Azure</a:t>
            </a:r>
          </a:p>
          <a:p>
            <a:pPr lvl="1"/>
            <a:r>
              <a:rPr lang="es-419" dirty="0"/>
              <a:t>Crear juntos una BD con Azure SQL Server</a:t>
            </a:r>
          </a:p>
          <a:p>
            <a:pPr lvl="1"/>
            <a:r>
              <a:rPr lang="es-419" dirty="0"/>
              <a:t>Crear la tabla en la BD</a:t>
            </a:r>
          </a:p>
          <a:p>
            <a:pPr lvl="1"/>
            <a:r>
              <a:rPr lang="es-419" dirty="0"/>
              <a:t>Conectarnos a esa base de datos en la nube</a:t>
            </a:r>
          </a:p>
          <a:p>
            <a:pPr marL="457200" lvl="1" indent="0">
              <a:buNone/>
            </a:pPr>
            <a:endParaRPr lang="es-419" dirty="0"/>
          </a:p>
        </p:txBody>
      </p:sp>
    </p:spTree>
    <p:extLst>
      <p:ext uri="{BB962C8B-B14F-4D97-AF65-F5344CB8AC3E}">
        <p14:creationId xmlns:p14="http://schemas.microsoft.com/office/powerpoint/2010/main" val="185829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E1C03-EDB2-DB4E-A5DD-F7CD778DBAAA}"/>
              </a:ext>
            </a:extLst>
          </p:cNvPr>
          <p:cNvSpPr>
            <a:spLocks noGrp="1"/>
          </p:cNvSpPr>
          <p:nvPr>
            <p:ph type="title"/>
          </p:nvPr>
        </p:nvSpPr>
        <p:spPr/>
        <p:txBody>
          <a:bodyPr/>
          <a:lstStyle/>
          <a:p>
            <a:r>
              <a:rPr lang="es-419" dirty="0"/>
              <a:t>Recomendaciones</a:t>
            </a:r>
          </a:p>
        </p:txBody>
      </p:sp>
      <p:sp>
        <p:nvSpPr>
          <p:cNvPr id="3" name="Marcador de contenido 2">
            <a:extLst>
              <a:ext uri="{FF2B5EF4-FFF2-40B4-BE49-F238E27FC236}">
                <a16:creationId xmlns:a16="http://schemas.microsoft.com/office/drawing/2014/main" id="{0BE99185-AF24-5746-A408-B5EFF7E7E0FD}"/>
              </a:ext>
            </a:extLst>
          </p:cNvPr>
          <p:cNvSpPr>
            <a:spLocks noGrp="1"/>
          </p:cNvSpPr>
          <p:nvPr>
            <p:ph idx="1"/>
          </p:nvPr>
        </p:nvSpPr>
        <p:spPr/>
        <p:txBody>
          <a:bodyPr/>
          <a:lstStyle/>
          <a:p>
            <a:r>
              <a:rPr lang="es-419" dirty="0"/>
              <a:t>Llegar puntuales</a:t>
            </a:r>
          </a:p>
          <a:p>
            <a:r>
              <a:rPr lang="es-419" dirty="0"/>
              <a:t>Poner atención y participar</a:t>
            </a:r>
          </a:p>
          <a:p>
            <a:r>
              <a:rPr lang="es-419" dirty="0"/>
              <a:t>Preguntar </a:t>
            </a:r>
          </a:p>
          <a:p>
            <a:r>
              <a:rPr lang="es-419" dirty="0"/>
              <a:t>Hacer los ejercicios</a:t>
            </a:r>
          </a:p>
        </p:txBody>
      </p:sp>
    </p:spTree>
    <p:extLst>
      <p:ext uri="{BB962C8B-B14F-4D97-AF65-F5344CB8AC3E}">
        <p14:creationId xmlns:p14="http://schemas.microsoft.com/office/powerpoint/2010/main" val="2913643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15A8E-18E2-CC4C-B16F-8BF8BDF2AA80}"/>
              </a:ext>
            </a:extLst>
          </p:cNvPr>
          <p:cNvSpPr>
            <a:spLocks noGrp="1"/>
          </p:cNvSpPr>
          <p:nvPr>
            <p:ph type="title"/>
          </p:nvPr>
        </p:nvSpPr>
        <p:spPr/>
        <p:txBody>
          <a:bodyPr/>
          <a:lstStyle/>
          <a:p>
            <a:r>
              <a:rPr lang="es-419" dirty="0"/>
              <a:t>Ejercicio Individual: Utilizar una BD de datos en la nube</a:t>
            </a:r>
          </a:p>
        </p:txBody>
      </p:sp>
      <p:sp>
        <p:nvSpPr>
          <p:cNvPr id="3" name="Marcador de contenido 2">
            <a:extLst>
              <a:ext uri="{FF2B5EF4-FFF2-40B4-BE49-F238E27FC236}">
                <a16:creationId xmlns:a16="http://schemas.microsoft.com/office/drawing/2014/main" id="{7E163506-4374-D44D-92C4-8362F1FE415E}"/>
              </a:ext>
            </a:extLst>
          </p:cNvPr>
          <p:cNvSpPr>
            <a:spLocks noGrp="1"/>
          </p:cNvSpPr>
          <p:nvPr>
            <p:ph idx="1"/>
          </p:nvPr>
        </p:nvSpPr>
        <p:spPr/>
        <p:txBody>
          <a:bodyPr/>
          <a:lstStyle/>
          <a:p>
            <a:r>
              <a:rPr lang="es-419" dirty="0"/>
              <a:t>Ejercicio: modificar nuestro servicio de empleados para que utilice la BD en la nube</a:t>
            </a:r>
          </a:p>
          <a:p>
            <a:pPr lvl="1"/>
            <a:r>
              <a:rPr lang="es-419" dirty="0"/>
              <a:t>Definir juntos la tabla</a:t>
            </a:r>
          </a:p>
          <a:p>
            <a:pPr lvl="1"/>
            <a:r>
              <a:rPr lang="es-419" dirty="0"/>
              <a:t>Modificar el servicio de órdenes</a:t>
            </a:r>
          </a:p>
          <a:p>
            <a:pPr marL="457200" lvl="1" indent="0">
              <a:buNone/>
            </a:pPr>
            <a:endParaRPr lang="es-419" dirty="0"/>
          </a:p>
        </p:txBody>
      </p:sp>
    </p:spTree>
    <p:extLst>
      <p:ext uri="{BB962C8B-B14F-4D97-AF65-F5344CB8AC3E}">
        <p14:creationId xmlns:p14="http://schemas.microsoft.com/office/powerpoint/2010/main" val="326109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56DD0-569E-9F46-8020-19A83982CB5E}"/>
              </a:ext>
            </a:extLst>
          </p:cNvPr>
          <p:cNvSpPr>
            <a:spLocks noGrp="1"/>
          </p:cNvSpPr>
          <p:nvPr>
            <p:ph type="title"/>
          </p:nvPr>
        </p:nvSpPr>
        <p:spPr/>
        <p:txBody>
          <a:bodyPr/>
          <a:lstStyle/>
          <a:p>
            <a:r>
              <a:rPr lang="es-419" dirty="0"/>
              <a:t>Técnicas para microservicios robustos…</a:t>
            </a:r>
          </a:p>
        </p:txBody>
      </p:sp>
      <p:sp>
        <p:nvSpPr>
          <p:cNvPr id="3" name="Marcador de contenido 2">
            <a:extLst>
              <a:ext uri="{FF2B5EF4-FFF2-40B4-BE49-F238E27FC236}">
                <a16:creationId xmlns:a16="http://schemas.microsoft.com/office/drawing/2014/main" id="{2672BA6C-5F96-BA42-83BB-1CA56466026B}"/>
              </a:ext>
            </a:extLst>
          </p:cNvPr>
          <p:cNvSpPr>
            <a:spLocks noGrp="1"/>
          </p:cNvSpPr>
          <p:nvPr>
            <p:ph idx="1"/>
          </p:nvPr>
        </p:nvSpPr>
        <p:spPr/>
        <p:txBody>
          <a:bodyPr>
            <a:normAutofit lnSpcReduction="10000"/>
          </a:bodyPr>
          <a:lstStyle/>
          <a:p>
            <a:r>
              <a:rPr lang="es-419" dirty="0"/>
              <a:t>Tamaño adecuado -&gt; fácil de cambiar, menos riesgo</a:t>
            </a:r>
          </a:p>
          <a:p>
            <a:r>
              <a:rPr lang="es-419" dirty="0"/>
              <a:t>Transparencia de localización</a:t>
            </a:r>
          </a:p>
          <a:p>
            <a:pPr lvl="1"/>
            <a:r>
              <a:rPr lang="es-419" dirty="0"/>
              <a:t>Los microservicios nacen y mueren todo el tiempo</a:t>
            </a:r>
          </a:p>
          <a:p>
            <a:r>
              <a:rPr lang="es-419" dirty="0"/>
              <a:t>Resiliencia </a:t>
            </a:r>
          </a:p>
          <a:p>
            <a:r>
              <a:rPr lang="es-419" dirty="0"/>
              <a:t>Repetible</a:t>
            </a:r>
          </a:p>
          <a:p>
            <a:pPr lvl="1"/>
            <a:r>
              <a:rPr lang="es-419" dirty="0"/>
              <a:t>Misma configuración y código en todas las instancias</a:t>
            </a:r>
          </a:p>
          <a:p>
            <a:r>
              <a:rPr lang="es-419" dirty="0"/>
              <a:t>Escalable</a:t>
            </a:r>
          </a:p>
          <a:p>
            <a:pPr lvl="1"/>
            <a:r>
              <a:rPr lang="es-419" dirty="0"/>
              <a:t>Procesamiento asincrono</a:t>
            </a:r>
          </a:p>
          <a:p>
            <a:pPr lvl="1"/>
            <a:r>
              <a:rPr lang="es-419" dirty="0"/>
              <a:t>Manejo de eventos</a:t>
            </a:r>
          </a:p>
          <a:p>
            <a:pPr lvl="1"/>
            <a:r>
              <a:rPr lang="es-419" dirty="0"/>
              <a:t>Reducción de dependencia</a:t>
            </a:r>
          </a:p>
        </p:txBody>
      </p:sp>
    </p:spTree>
    <p:extLst>
      <p:ext uri="{BB962C8B-B14F-4D97-AF65-F5344CB8AC3E}">
        <p14:creationId xmlns:p14="http://schemas.microsoft.com/office/powerpoint/2010/main" val="3155220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E491D5-0B3A-6F45-BAA0-720ACB9AA130}"/>
              </a:ext>
            </a:extLst>
          </p:cNvPr>
          <p:cNvSpPr>
            <a:spLocks noGrp="1"/>
          </p:cNvSpPr>
          <p:nvPr>
            <p:ph type="title"/>
          </p:nvPr>
        </p:nvSpPr>
        <p:spPr/>
        <p:txBody>
          <a:bodyPr/>
          <a:lstStyle/>
          <a:p>
            <a:r>
              <a:rPr lang="es-419" dirty="0"/>
              <a:t>Patrones core</a:t>
            </a:r>
          </a:p>
        </p:txBody>
      </p:sp>
      <p:pic>
        <p:nvPicPr>
          <p:cNvPr id="4" name="Marcador de contenido 3">
            <a:extLst>
              <a:ext uri="{FF2B5EF4-FFF2-40B4-BE49-F238E27FC236}">
                <a16:creationId xmlns:a16="http://schemas.microsoft.com/office/drawing/2014/main" id="{7D6B3DAE-7F68-E449-BA8A-F1A2435D97E9}"/>
              </a:ext>
            </a:extLst>
          </p:cNvPr>
          <p:cNvPicPr>
            <a:picLocks noGrp="1" noChangeAspect="1"/>
          </p:cNvPicPr>
          <p:nvPr>
            <p:ph idx="1"/>
          </p:nvPr>
        </p:nvPicPr>
        <p:blipFill>
          <a:blip r:embed="rId2"/>
          <a:stretch>
            <a:fillRect/>
          </a:stretch>
        </p:blipFill>
        <p:spPr>
          <a:xfrm>
            <a:off x="3603684" y="1825625"/>
            <a:ext cx="4984631" cy="4351338"/>
          </a:xfrm>
          <a:prstGeom prst="rect">
            <a:avLst/>
          </a:prstGeom>
        </p:spPr>
      </p:pic>
    </p:spTree>
    <p:extLst>
      <p:ext uri="{BB962C8B-B14F-4D97-AF65-F5344CB8AC3E}">
        <p14:creationId xmlns:p14="http://schemas.microsoft.com/office/powerpoint/2010/main" val="1053244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1DBA5-B4B4-E747-8FF7-ED33C21951FF}"/>
              </a:ext>
            </a:extLst>
          </p:cNvPr>
          <p:cNvSpPr>
            <a:spLocks noGrp="1"/>
          </p:cNvSpPr>
          <p:nvPr>
            <p:ph type="title"/>
          </p:nvPr>
        </p:nvSpPr>
        <p:spPr/>
        <p:txBody>
          <a:bodyPr/>
          <a:lstStyle/>
          <a:p>
            <a:r>
              <a:rPr lang="es-419" dirty="0"/>
              <a:t>Patrones de enrutamiento</a:t>
            </a:r>
          </a:p>
        </p:txBody>
      </p:sp>
      <p:pic>
        <p:nvPicPr>
          <p:cNvPr id="4" name="Marcador de contenido 3">
            <a:extLst>
              <a:ext uri="{FF2B5EF4-FFF2-40B4-BE49-F238E27FC236}">
                <a16:creationId xmlns:a16="http://schemas.microsoft.com/office/drawing/2014/main" id="{28355737-0D20-D749-99EB-8A68A9ADA667}"/>
              </a:ext>
            </a:extLst>
          </p:cNvPr>
          <p:cNvPicPr>
            <a:picLocks noGrp="1" noChangeAspect="1"/>
          </p:cNvPicPr>
          <p:nvPr>
            <p:ph idx="1"/>
          </p:nvPr>
        </p:nvPicPr>
        <p:blipFill>
          <a:blip r:embed="rId2"/>
          <a:stretch>
            <a:fillRect/>
          </a:stretch>
        </p:blipFill>
        <p:spPr>
          <a:xfrm>
            <a:off x="3571801" y="1825625"/>
            <a:ext cx="5048397" cy="4351338"/>
          </a:xfrm>
          <a:prstGeom prst="rect">
            <a:avLst/>
          </a:prstGeom>
        </p:spPr>
      </p:pic>
    </p:spTree>
    <p:extLst>
      <p:ext uri="{BB962C8B-B14F-4D97-AF65-F5344CB8AC3E}">
        <p14:creationId xmlns:p14="http://schemas.microsoft.com/office/powerpoint/2010/main" val="1958280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57402-C123-7740-8779-E1B7C6A6120E}"/>
              </a:ext>
            </a:extLst>
          </p:cNvPr>
          <p:cNvSpPr>
            <a:spLocks noGrp="1"/>
          </p:cNvSpPr>
          <p:nvPr>
            <p:ph type="title"/>
          </p:nvPr>
        </p:nvSpPr>
        <p:spPr/>
        <p:txBody>
          <a:bodyPr/>
          <a:lstStyle/>
          <a:p>
            <a:r>
              <a:rPr lang="es-419" dirty="0"/>
              <a:t>Patrones de resiliencia</a:t>
            </a:r>
          </a:p>
        </p:txBody>
      </p:sp>
      <p:pic>
        <p:nvPicPr>
          <p:cNvPr id="4" name="Marcador de contenido 3">
            <a:extLst>
              <a:ext uri="{FF2B5EF4-FFF2-40B4-BE49-F238E27FC236}">
                <a16:creationId xmlns:a16="http://schemas.microsoft.com/office/drawing/2014/main" id="{8F3B1A81-2411-2A48-BFC4-7AEC6A162F7C}"/>
              </a:ext>
            </a:extLst>
          </p:cNvPr>
          <p:cNvPicPr>
            <a:picLocks noGrp="1" noChangeAspect="1"/>
          </p:cNvPicPr>
          <p:nvPr>
            <p:ph idx="1"/>
          </p:nvPr>
        </p:nvPicPr>
        <p:blipFill>
          <a:blip r:embed="rId2"/>
          <a:stretch>
            <a:fillRect/>
          </a:stretch>
        </p:blipFill>
        <p:spPr>
          <a:xfrm>
            <a:off x="3530502" y="1825625"/>
            <a:ext cx="5130996" cy="4351338"/>
          </a:xfrm>
          <a:prstGeom prst="rect">
            <a:avLst/>
          </a:prstGeom>
        </p:spPr>
      </p:pic>
    </p:spTree>
    <p:extLst>
      <p:ext uri="{BB962C8B-B14F-4D97-AF65-F5344CB8AC3E}">
        <p14:creationId xmlns:p14="http://schemas.microsoft.com/office/powerpoint/2010/main" val="221273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5B09B-439B-F34D-8E4C-DCC571A51D48}"/>
              </a:ext>
            </a:extLst>
          </p:cNvPr>
          <p:cNvSpPr>
            <a:spLocks noGrp="1"/>
          </p:cNvSpPr>
          <p:nvPr>
            <p:ph type="title"/>
          </p:nvPr>
        </p:nvSpPr>
        <p:spPr/>
        <p:txBody>
          <a:bodyPr/>
          <a:lstStyle/>
          <a:p>
            <a:r>
              <a:rPr lang="es-419" dirty="0"/>
              <a:t>Patrones de seguridad</a:t>
            </a:r>
          </a:p>
        </p:txBody>
      </p:sp>
      <p:pic>
        <p:nvPicPr>
          <p:cNvPr id="4" name="Marcador de contenido 3">
            <a:extLst>
              <a:ext uri="{FF2B5EF4-FFF2-40B4-BE49-F238E27FC236}">
                <a16:creationId xmlns:a16="http://schemas.microsoft.com/office/drawing/2014/main" id="{5133BB4B-3A4A-2348-AA4E-83F485960552}"/>
              </a:ext>
            </a:extLst>
          </p:cNvPr>
          <p:cNvPicPr>
            <a:picLocks noGrp="1" noChangeAspect="1"/>
          </p:cNvPicPr>
          <p:nvPr>
            <p:ph idx="1"/>
          </p:nvPr>
        </p:nvPicPr>
        <p:blipFill>
          <a:blip r:embed="rId2"/>
          <a:stretch>
            <a:fillRect/>
          </a:stretch>
        </p:blipFill>
        <p:spPr>
          <a:xfrm>
            <a:off x="3136900" y="1931194"/>
            <a:ext cx="5918200" cy="4140200"/>
          </a:xfrm>
          <a:prstGeom prst="rect">
            <a:avLst/>
          </a:prstGeom>
        </p:spPr>
      </p:pic>
    </p:spTree>
    <p:extLst>
      <p:ext uri="{BB962C8B-B14F-4D97-AF65-F5344CB8AC3E}">
        <p14:creationId xmlns:p14="http://schemas.microsoft.com/office/powerpoint/2010/main" val="146398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37BB7F-C53A-7E4E-B266-8013C35F7147}"/>
              </a:ext>
            </a:extLst>
          </p:cNvPr>
          <p:cNvSpPr>
            <a:spLocks noGrp="1"/>
          </p:cNvSpPr>
          <p:nvPr>
            <p:ph type="title"/>
          </p:nvPr>
        </p:nvSpPr>
        <p:spPr/>
        <p:txBody>
          <a:bodyPr/>
          <a:lstStyle/>
          <a:p>
            <a:r>
              <a:rPr lang="es-419" dirty="0"/>
              <a:t>Patrones de loggeo y trazabilidad</a:t>
            </a:r>
          </a:p>
        </p:txBody>
      </p:sp>
      <p:pic>
        <p:nvPicPr>
          <p:cNvPr id="4" name="Marcador de contenido 3">
            <a:extLst>
              <a:ext uri="{FF2B5EF4-FFF2-40B4-BE49-F238E27FC236}">
                <a16:creationId xmlns:a16="http://schemas.microsoft.com/office/drawing/2014/main" id="{483F7F45-D365-5E4D-9341-F942A0358C02}"/>
              </a:ext>
            </a:extLst>
          </p:cNvPr>
          <p:cNvPicPr>
            <a:picLocks noGrp="1" noChangeAspect="1"/>
          </p:cNvPicPr>
          <p:nvPr>
            <p:ph idx="1"/>
          </p:nvPr>
        </p:nvPicPr>
        <p:blipFill>
          <a:blip r:embed="rId2"/>
          <a:stretch>
            <a:fillRect/>
          </a:stretch>
        </p:blipFill>
        <p:spPr>
          <a:xfrm>
            <a:off x="2927350" y="1950244"/>
            <a:ext cx="6337300" cy="4102100"/>
          </a:xfrm>
          <a:prstGeom prst="rect">
            <a:avLst/>
          </a:prstGeom>
        </p:spPr>
      </p:pic>
    </p:spTree>
    <p:extLst>
      <p:ext uri="{BB962C8B-B14F-4D97-AF65-F5344CB8AC3E}">
        <p14:creationId xmlns:p14="http://schemas.microsoft.com/office/powerpoint/2010/main" val="951117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64E0B6-B94D-9344-9464-2E2C14F7DD95}"/>
              </a:ext>
            </a:extLst>
          </p:cNvPr>
          <p:cNvSpPr>
            <a:spLocks noGrp="1"/>
          </p:cNvSpPr>
          <p:nvPr>
            <p:ph type="title"/>
          </p:nvPr>
        </p:nvSpPr>
        <p:spPr/>
        <p:txBody>
          <a:bodyPr/>
          <a:lstStyle/>
          <a:p>
            <a:r>
              <a:rPr lang="es-419" dirty="0"/>
              <a:t>Patrones de despliegue</a:t>
            </a:r>
          </a:p>
        </p:txBody>
      </p:sp>
      <p:pic>
        <p:nvPicPr>
          <p:cNvPr id="4" name="Marcador de contenido 3">
            <a:extLst>
              <a:ext uri="{FF2B5EF4-FFF2-40B4-BE49-F238E27FC236}">
                <a16:creationId xmlns:a16="http://schemas.microsoft.com/office/drawing/2014/main" id="{803D7057-4872-6F49-A1AD-EE80E5D77538}"/>
              </a:ext>
            </a:extLst>
          </p:cNvPr>
          <p:cNvPicPr>
            <a:picLocks noGrp="1" noChangeAspect="1"/>
          </p:cNvPicPr>
          <p:nvPr>
            <p:ph idx="1"/>
          </p:nvPr>
        </p:nvPicPr>
        <p:blipFill>
          <a:blip r:embed="rId2"/>
          <a:stretch>
            <a:fillRect/>
          </a:stretch>
        </p:blipFill>
        <p:spPr>
          <a:xfrm>
            <a:off x="3052207" y="1825625"/>
            <a:ext cx="6087586" cy="4351338"/>
          </a:xfrm>
          <a:prstGeom prst="rect">
            <a:avLst/>
          </a:prstGeom>
        </p:spPr>
      </p:pic>
    </p:spTree>
    <p:extLst>
      <p:ext uri="{BB962C8B-B14F-4D97-AF65-F5344CB8AC3E}">
        <p14:creationId xmlns:p14="http://schemas.microsoft.com/office/powerpoint/2010/main" val="4007287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A9C57F-614B-F84C-974B-1F0B2A66A659}"/>
              </a:ext>
            </a:extLst>
          </p:cNvPr>
          <p:cNvSpPr>
            <a:spLocks noGrp="1"/>
          </p:cNvSpPr>
          <p:nvPr>
            <p:ph type="title"/>
          </p:nvPr>
        </p:nvSpPr>
        <p:spPr/>
        <p:txBody>
          <a:bodyPr/>
          <a:lstStyle/>
          <a:p>
            <a:r>
              <a:rPr lang="es-419" dirty="0"/>
              <a:t>Patrones en Spring Cloud</a:t>
            </a:r>
          </a:p>
        </p:txBody>
      </p:sp>
      <p:pic>
        <p:nvPicPr>
          <p:cNvPr id="4" name="Marcador de contenido 3">
            <a:extLst>
              <a:ext uri="{FF2B5EF4-FFF2-40B4-BE49-F238E27FC236}">
                <a16:creationId xmlns:a16="http://schemas.microsoft.com/office/drawing/2014/main" id="{03CD8995-DD7C-A445-BA7E-C3A2D30F9F74}"/>
              </a:ext>
            </a:extLst>
          </p:cNvPr>
          <p:cNvPicPr>
            <a:picLocks noGrp="1" noChangeAspect="1"/>
          </p:cNvPicPr>
          <p:nvPr>
            <p:ph idx="1"/>
          </p:nvPr>
        </p:nvPicPr>
        <p:blipFill>
          <a:blip r:embed="rId2"/>
          <a:stretch>
            <a:fillRect/>
          </a:stretch>
        </p:blipFill>
        <p:spPr>
          <a:xfrm>
            <a:off x="3532141" y="1825625"/>
            <a:ext cx="5127717" cy="4351338"/>
          </a:xfrm>
          <a:prstGeom prst="rect">
            <a:avLst/>
          </a:prstGeom>
        </p:spPr>
      </p:pic>
    </p:spTree>
    <p:extLst>
      <p:ext uri="{BB962C8B-B14F-4D97-AF65-F5344CB8AC3E}">
        <p14:creationId xmlns:p14="http://schemas.microsoft.com/office/powerpoint/2010/main" val="38804294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C5D6AFB-C133-734A-AABD-7C839EE15222}"/>
              </a:ext>
            </a:extLst>
          </p:cNvPr>
          <p:cNvSpPr>
            <a:spLocks noGrp="1"/>
          </p:cNvSpPr>
          <p:nvPr>
            <p:ph type="ctrTitle"/>
          </p:nvPr>
        </p:nvSpPr>
        <p:spPr/>
        <p:txBody>
          <a:bodyPr/>
          <a:lstStyle/>
          <a:p>
            <a:r>
              <a:rPr lang="es-419" dirty="0"/>
              <a:t>Diseño de Microservicios</a:t>
            </a:r>
          </a:p>
        </p:txBody>
      </p:sp>
      <p:sp>
        <p:nvSpPr>
          <p:cNvPr id="5" name="Subtítulo 4">
            <a:extLst>
              <a:ext uri="{FF2B5EF4-FFF2-40B4-BE49-F238E27FC236}">
                <a16:creationId xmlns:a16="http://schemas.microsoft.com/office/drawing/2014/main" id="{3FFA96A2-4C54-A94A-B832-729B16F33246}"/>
              </a:ext>
            </a:extLst>
          </p:cNvPr>
          <p:cNvSpPr>
            <a:spLocks noGrp="1"/>
          </p:cNvSpPr>
          <p:nvPr>
            <p:ph type="subTitle" idx="1"/>
          </p:nvPr>
        </p:nvSpPr>
        <p:spPr/>
        <p:txBody>
          <a:bodyPr/>
          <a:lstStyle/>
          <a:p>
            <a:endParaRPr lang="es-419" dirty="0"/>
          </a:p>
        </p:txBody>
      </p:sp>
    </p:spTree>
    <p:extLst>
      <p:ext uri="{BB962C8B-B14F-4D97-AF65-F5344CB8AC3E}">
        <p14:creationId xmlns:p14="http://schemas.microsoft.com/office/powerpoint/2010/main" val="4023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2362D-52A9-7444-9E46-AD7307C34828}"/>
              </a:ext>
            </a:extLst>
          </p:cNvPr>
          <p:cNvSpPr>
            <a:spLocks noGrp="1"/>
          </p:cNvSpPr>
          <p:nvPr>
            <p:ph type="title"/>
          </p:nvPr>
        </p:nvSpPr>
        <p:spPr/>
        <p:txBody>
          <a:bodyPr/>
          <a:lstStyle/>
          <a:p>
            <a:r>
              <a:rPr lang="es-419" dirty="0"/>
              <a:t>Requisitos</a:t>
            </a:r>
          </a:p>
        </p:txBody>
      </p:sp>
      <p:sp>
        <p:nvSpPr>
          <p:cNvPr id="3" name="Marcador de contenido 2">
            <a:extLst>
              <a:ext uri="{FF2B5EF4-FFF2-40B4-BE49-F238E27FC236}">
                <a16:creationId xmlns:a16="http://schemas.microsoft.com/office/drawing/2014/main" id="{7B30B168-3437-2E42-8E37-D058BED4136D}"/>
              </a:ext>
            </a:extLst>
          </p:cNvPr>
          <p:cNvSpPr>
            <a:spLocks noGrp="1"/>
          </p:cNvSpPr>
          <p:nvPr>
            <p:ph idx="1"/>
          </p:nvPr>
        </p:nvSpPr>
        <p:spPr/>
        <p:txBody>
          <a:bodyPr/>
          <a:lstStyle/>
          <a:p>
            <a:r>
              <a:rPr lang="es-419" dirty="0"/>
              <a:t>Java Jdk</a:t>
            </a:r>
          </a:p>
          <a:p>
            <a:r>
              <a:rPr lang="es-419" dirty="0"/>
              <a:t>Eclipse</a:t>
            </a:r>
          </a:p>
          <a:p>
            <a:r>
              <a:rPr lang="es-419" dirty="0"/>
              <a:t>Maven</a:t>
            </a:r>
          </a:p>
          <a:p>
            <a:r>
              <a:rPr lang="es-419" dirty="0"/>
              <a:t>Spring</a:t>
            </a:r>
          </a:p>
        </p:txBody>
      </p:sp>
    </p:spTree>
    <p:extLst>
      <p:ext uri="{BB962C8B-B14F-4D97-AF65-F5344CB8AC3E}">
        <p14:creationId xmlns:p14="http://schemas.microsoft.com/office/powerpoint/2010/main" val="3601017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3B62B8-82C2-FA43-953B-7F8579A974FE}"/>
              </a:ext>
            </a:extLst>
          </p:cNvPr>
          <p:cNvSpPr>
            <a:spLocks noGrp="1"/>
          </p:cNvSpPr>
          <p:nvPr>
            <p:ph type="title"/>
          </p:nvPr>
        </p:nvSpPr>
        <p:spPr/>
        <p:txBody>
          <a:bodyPr/>
          <a:lstStyle/>
          <a:p>
            <a:r>
              <a:rPr lang="es-419" dirty="0"/>
              <a:t>3 perspectivas complementarias</a:t>
            </a:r>
          </a:p>
        </p:txBody>
      </p:sp>
      <p:sp>
        <p:nvSpPr>
          <p:cNvPr id="3" name="Marcador de contenido 2">
            <a:extLst>
              <a:ext uri="{FF2B5EF4-FFF2-40B4-BE49-F238E27FC236}">
                <a16:creationId xmlns:a16="http://schemas.microsoft.com/office/drawing/2014/main" id="{0C5B34D2-782B-4F4D-8B96-DA9CC6BE980A}"/>
              </a:ext>
            </a:extLst>
          </p:cNvPr>
          <p:cNvSpPr>
            <a:spLocks noGrp="1"/>
          </p:cNvSpPr>
          <p:nvPr>
            <p:ph idx="1"/>
          </p:nvPr>
        </p:nvSpPr>
        <p:spPr/>
        <p:txBody>
          <a:bodyPr/>
          <a:lstStyle/>
          <a:p>
            <a:r>
              <a:rPr lang="es-419" dirty="0"/>
              <a:t>Arquitecto</a:t>
            </a:r>
          </a:p>
          <a:p>
            <a:pPr lvl="1"/>
            <a:r>
              <a:rPr lang="es-419" dirty="0"/>
              <a:t>Panorama completo, descompone en microservicios y entiende integraciones</a:t>
            </a:r>
          </a:p>
          <a:p>
            <a:r>
              <a:rPr lang="es-419" dirty="0"/>
              <a:t>Desarrollador</a:t>
            </a:r>
          </a:p>
          <a:p>
            <a:pPr lvl="1"/>
            <a:r>
              <a:rPr lang="es-419" dirty="0"/>
              <a:t> Escribe el código y entiende a detalle el lenguaje y frameworks utilizados</a:t>
            </a:r>
          </a:p>
          <a:p>
            <a:r>
              <a:rPr lang="es-419" dirty="0"/>
              <a:t>DevOps Engineer</a:t>
            </a:r>
          </a:p>
          <a:p>
            <a:pPr lvl="1"/>
            <a:r>
              <a:rPr lang="es-419" dirty="0"/>
              <a:t>Optimiza la manera en que los microservicios son construidos, desplegados y administrados. </a:t>
            </a:r>
          </a:p>
          <a:p>
            <a:pPr lvl="1"/>
            <a:r>
              <a:rPr lang="es-419" dirty="0"/>
              <a:t>Busca consistencia y repetibilidad en cada ambiente.</a:t>
            </a:r>
          </a:p>
        </p:txBody>
      </p:sp>
    </p:spTree>
    <p:extLst>
      <p:ext uri="{BB962C8B-B14F-4D97-AF65-F5344CB8AC3E}">
        <p14:creationId xmlns:p14="http://schemas.microsoft.com/office/powerpoint/2010/main" val="3273403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CB9ED-0EF8-B64E-89A3-6E51D0B7EC5B}"/>
              </a:ext>
            </a:extLst>
          </p:cNvPr>
          <p:cNvSpPr>
            <a:spLocks noGrp="1"/>
          </p:cNvSpPr>
          <p:nvPr>
            <p:ph type="title"/>
          </p:nvPr>
        </p:nvSpPr>
        <p:spPr/>
        <p:txBody>
          <a:bodyPr/>
          <a:lstStyle/>
          <a:p>
            <a:r>
              <a:rPr lang="es-419" dirty="0"/>
              <a:t>Como arquitectos</a:t>
            </a:r>
          </a:p>
        </p:txBody>
      </p:sp>
      <p:sp>
        <p:nvSpPr>
          <p:cNvPr id="3" name="Marcador de contenido 2">
            <a:extLst>
              <a:ext uri="{FF2B5EF4-FFF2-40B4-BE49-F238E27FC236}">
                <a16:creationId xmlns:a16="http://schemas.microsoft.com/office/drawing/2014/main" id="{E8E541CF-FE0C-7F4E-A01A-0A95B2C885EA}"/>
              </a:ext>
            </a:extLst>
          </p:cNvPr>
          <p:cNvSpPr>
            <a:spLocks noGrp="1"/>
          </p:cNvSpPr>
          <p:nvPr>
            <p:ph idx="1"/>
          </p:nvPr>
        </p:nvSpPr>
        <p:spPr/>
        <p:txBody>
          <a:bodyPr/>
          <a:lstStyle/>
          <a:p>
            <a:r>
              <a:rPr lang="es-419" dirty="0"/>
              <a:t>Proveer un modelo del problema a resolver</a:t>
            </a:r>
          </a:p>
          <a:p>
            <a:pPr lvl="1"/>
            <a:r>
              <a:rPr lang="es-419" dirty="0"/>
              <a:t>Descomposición del problema de negocio </a:t>
            </a:r>
          </a:p>
          <a:p>
            <a:pPr lvl="1"/>
            <a:r>
              <a:rPr lang="es-419" dirty="0"/>
              <a:t>Establecer granularidad de los servicios</a:t>
            </a:r>
          </a:p>
          <a:p>
            <a:pPr lvl="1"/>
            <a:r>
              <a:rPr lang="es-419" dirty="0"/>
              <a:t>Definir las interfaces</a:t>
            </a:r>
          </a:p>
          <a:p>
            <a:r>
              <a:rPr lang="es-419" dirty="0"/>
              <a:t>Establecer el esqueleto a partir del cuál los desarrolladores basaran su codigo</a:t>
            </a:r>
          </a:p>
          <a:p>
            <a:endParaRPr lang="es-419" dirty="0"/>
          </a:p>
        </p:txBody>
      </p:sp>
    </p:spTree>
    <p:extLst>
      <p:ext uri="{BB962C8B-B14F-4D97-AF65-F5344CB8AC3E}">
        <p14:creationId xmlns:p14="http://schemas.microsoft.com/office/powerpoint/2010/main" val="2238829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0C125-721D-6B44-A1A6-47EC15294A9E}"/>
              </a:ext>
            </a:extLst>
          </p:cNvPr>
          <p:cNvSpPr>
            <a:spLocks noGrp="1"/>
          </p:cNvSpPr>
          <p:nvPr>
            <p:ph type="title"/>
          </p:nvPr>
        </p:nvSpPr>
        <p:spPr/>
        <p:txBody>
          <a:bodyPr/>
          <a:lstStyle/>
          <a:p>
            <a:r>
              <a:rPr lang="es-419" dirty="0"/>
              <a:t>Descomposición del problema de negocio</a:t>
            </a:r>
          </a:p>
        </p:txBody>
      </p:sp>
      <p:sp>
        <p:nvSpPr>
          <p:cNvPr id="3" name="Marcador de contenido 2">
            <a:extLst>
              <a:ext uri="{FF2B5EF4-FFF2-40B4-BE49-F238E27FC236}">
                <a16:creationId xmlns:a16="http://schemas.microsoft.com/office/drawing/2014/main" id="{F461154E-8322-AB4C-8D92-969159A5EDA5}"/>
              </a:ext>
            </a:extLst>
          </p:cNvPr>
          <p:cNvSpPr>
            <a:spLocks noGrp="1"/>
          </p:cNvSpPr>
          <p:nvPr>
            <p:ph idx="1"/>
          </p:nvPr>
        </p:nvSpPr>
        <p:spPr/>
        <p:txBody>
          <a:bodyPr/>
          <a:lstStyle/>
          <a:p>
            <a:r>
              <a:rPr lang="es-419" dirty="0"/>
              <a:t>Romper un problema complejo en pedazos pequeños que son más manejables</a:t>
            </a:r>
          </a:p>
          <a:p>
            <a:r>
              <a:rPr lang="es-419" dirty="0"/>
              <a:t>Los pedazos pequeños se relacionan entre si y asi solucionan el problema como un todo</a:t>
            </a:r>
          </a:p>
          <a:p>
            <a:r>
              <a:rPr lang="es-419" dirty="0"/>
              <a:t>En una arquitectura de microservicios estos pedazos representan divisiones del problema de dominio</a:t>
            </a:r>
          </a:p>
          <a:p>
            <a:r>
              <a:rPr lang="es-419" dirty="0"/>
              <a:t>Generar entidades</a:t>
            </a:r>
          </a:p>
          <a:p>
            <a:endParaRPr lang="es-419" dirty="0"/>
          </a:p>
        </p:txBody>
      </p:sp>
    </p:spTree>
    <p:extLst>
      <p:ext uri="{BB962C8B-B14F-4D97-AF65-F5344CB8AC3E}">
        <p14:creationId xmlns:p14="http://schemas.microsoft.com/office/powerpoint/2010/main" val="67679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9D0F19-077C-9947-A67D-4AF028D048A7}"/>
              </a:ext>
            </a:extLst>
          </p:cNvPr>
          <p:cNvSpPr>
            <a:spLocks noGrp="1"/>
          </p:cNvSpPr>
          <p:nvPr>
            <p:ph type="title"/>
          </p:nvPr>
        </p:nvSpPr>
        <p:spPr/>
        <p:txBody>
          <a:bodyPr/>
          <a:lstStyle/>
          <a:p>
            <a:r>
              <a:rPr lang="es-419" dirty="0"/>
              <a:t>Descomposición del problema de negocio</a:t>
            </a:r>
          </a:p>
        </p:txBody>
      </p:sp>
      <p:sp>
        <p:nvSpPr>
          <p:cNvPr id="3" name="Marcador de contenido 2">
            <a:extLst>
              <a:ext uri="{FF2B5EF4-FFF2-40B4-BE49-F238E27FC236}">
                <a16:creationId xmlns:a16="http://schemas.microsoft.com/office/drawing/2014/main" id="{2E39AE39-38A5-BD43-8CCC-E9F3F5A842D9}"/>
              </a:ext>
            </a:extLst>
          </p:cNvPr>
          <p:cNvSpPr>
            <a:spLocks noGrp="1"/>
          </p:cNvSpPr>
          <p:nvPr>
            <p:ph idx="1"/>
          </p:nvPr>
        </p:nvSpPr>
        <p:spPr/>
        <p:txBody>
          <a:bodyPr/>
          <a:lstStyle/>
          <a:p>
            <a:r>
              <a:rPr lang="es-419" dirty="0"/>
              <a:t>Describe el problema y pon atención a los sustantivos</a:t>
            </a:r>
          </a:p>
          <a:p>
            <a:r>
              <a:rPr lang="es-419" dirty="0"/>
              <a:t>Identifica los verbos en el problema ya que estos sugieren relaciones</a:t>
            </a:r>
          </a:p>
        </p:txBody>
      </p:sp>
    </p:spTree>
    <p:extLst>
      <p:ext uri="{BB962C8B-B14F-4D97-AF65-F5344CB8AC3E}">
        <p14:creationId xmlns:p14="http://schemas.microsoft.com/office/powerpoint/2010/main" val="2847889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A94395-99AC-C746-9F9D-29AB7D24C837}"/>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24B4F5D3-18D6-6142-AAAF-5AD3309CE460}"/>
              </a:ext>
            </a:extLst>
          </p:cNvPr>
          <p:cNvSpPr>
            <a:spLocks noGrp="1"/>
          </p:cNvSpPr>
          <p:nvPr>
            <p:ph idx="1"/>
          </p:nvPr>
        </p:nvSpPr>
        <p:spPr/>
        <p:txBody>
          <a:bodyPr>
            <a:normAutofit fontScale="85000" lnSpcReduction="10000"/>
          </a:bodyPr>
          <a:lstStyle/>
          <a:p>
            <a:r>
              <a:rPr lang="es-419" dirty="0"/>
              <a:t>Cafeteria</a:t>
            </a:r>
          </a:p>
          <a:p>
            <a:pPr lvl="1"/>
            <a:r>
              <a:rPr lang="es-419" dirty="0"/>
              <a:t>El menú se muestra en una pantalla, la cual es actualizada en tiempo real con base al inventario que se tiene en la cafetería.</a:t>
            </a:r>
          </a:p>
          <a:p>
            <a:pPr lvl="1"/>
            <a:r>
              <a:rPr lang="es-419" dirty="0"/>
              <a:t>El menú se muestra en pesos y en dolares. La conversión a dolares se realiza en tiempo real.</a:t>
            </a:r>
          </a:p>
          <a:p>
            <a:pPr lvl="1"/>
            <a:r>
              <a:rPr lang="es-419" dirty="0"/>
              <a:t>El cliente es atendido por el cajero, el cual utiliza el sistema para capturar el pedido del cliente. Solo los empleados registrados como cajeros pueden hacer dicha operación.</a:t>
            </a:r>
          </a:p>
          <a:p>
            <a:pPr lvl="1"/>
            <a:r>
              <a:rPr lang="es-419" dirty="0"/>
              <a:t>El cliente puede tener o no el programa de lealta de nuestra cafetería. De ser así, el cliente proporciona su número de cliente y en la décima visita obtiene una bebida gratis.</a:t>
            </a:r>
          </a:p>
          <a:p>
            <a:pPr lvl="1"/>
            <a:r>
              <a:rPr lang="es-419" dirty="0"/>
              <a:t>El cajero le cobra al cliente su pedido. </a:t>
            </a:r>
          </a:p>
          <a:p>
            <a:pPr lvl="2"/>
            <a:r>
              <a:rPr lang="es-419" dirty="0"/>
              <a:t>Si el cliente tiene programa de lealtad, se le abona una visita.</a:t>
            </a:r>
          </a:p>
          <a:p>
            <a:pPr lvl="2"/>
            <a:r>
              <a:rPr lang="es-419" dirty="0"/>
              <a:t>Se actualiza el inventario de la cafetería para descontar el pedido del cliente</a:t>
            </a:r>
          </a:p>
          <a:p>
            <a:pPr lvl="1"/>
            <a:r>
              <a:rPr lang="es-419" dirty="0"/>
              <a:t>Los pedidos pendientes aparecen en una pantalla que tiene a su disposición el barista. El barista prepara los pedidos pendientes (empezando por el más antiguo). Una vez terminado el pedido, el barista lo pone en la barra y lo marca como completado. Esto solo lo pueden hacer los empleados registrados como baristas.</a:t>
            </a:r>
          </a:p>
          <a:p>
            <a:pPr marL="457200" lvl="1" indent="0">
              <a:buNone/>
            </a:pPr>
            <a:endParaRPr lang="es-419" dirty="0"/>
          </a:p>
        </p:txBody>
      </p:sp>
    </p:spTree>
    <p:extLst>
      <p:ext uri="{BB962C8B-B14F-4D97-AF65-F5344CB8AC3E}">
        <p14:creationId xmlns:p14="http://schemas.microsoft.com/office/powerpoint/2010/main" val="3894468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190DC2-0DB1-6B4B-9C15-A4E547B7DC28}"/>
              </a:ext>
            </a:extLst>
          </p:cNvPr>
          <p:cNvSpPr>
            <a:spLocks noGrp="1"/>
          </p:cNvSpPr>
          <p:nvPr>
            <p:ph type="title"/>
          </p:nvPr>
        </p:nvSpPr>
        <p:spPr/>
        <p:txBody>
          <a:bodyPr/>
          <a:lstStyle/>
          <a:p>
            <a:r>
              <a:rPr lang="es-419" dirty="0"/>
              <a:t>Establecer la granularidad de los servicios</a:t>
            </a:r>
          </a:p>
        </p:txBody>
      </p:sp>
      <p:sp>
        <p:nvSpPr>
          <p:cNvPr id="3" name="Marcador de contenido 2">
            <a:extLst>
              <a:ext uri="{FF2B5EF4-FFF2-40B4-BE49-F238E27FC236}">
                <a16:creationId xmlns:a16="http://schemas.microsoft.com/office/drawing/2014/main" id="{C7014E20-28E8-2B40-BE45-2BC5C2F3A0EF}"/>
              </a:ext>
            </a:extLst>
          </p:cNvPr>
          <p:cNvSpPr>
            <a:spLocks noGrp="1"/>
          </p:cNvSpPr>
          <p:nvPr>
            <p:ph idx="1"/>
          </p:nvPr>
        </p:nvSpPr>
        <p:spPr/>
        <p:txBody>
          <a:bodyPr/>
          <a:lstStyle/>
          <a:p>
            <a:r>
              <a:rPr lang="es-419" dirty="0"/>
              <a:t>Generamos nuestros microservicios a partir de las entidades</a:t>
            </a:r>
          </a:p>
          <a:p>
            <a:r>
              <a:rPr lang="es-419" dirty="0"/>
              <a:t>Busca la cohesión de los datos</a:t>
            </a:r>
          </a:p>
          <a:p>
            <a:pPr lvl="1"/>
            <a:r>
              <a:rPr lang="es-419" dirty="0"/>
              <a:t>Datos altamente relacionados deben de estar juntos</a:t>
            </a:r>
          </a:p>
          <a:p>
            <a:pPr lvl="1"/>
            <a:r>
              <a:rPr lang="es-419" dirty="0"/>
              <a:t>Cada microservicio es dueño de sus datos</a:t>
            </a:r>
          </a:p>
          <a:p>
            <a:r>
              <a:rPr lang="es-419" dirty="0"/>
              <a:t>Los microservicios se relacionan entre sí para resolver un problema</a:t>
            </a:r>
          </a:p>
        </p:txBody>
      </p:sp>
    </p:spTree>
    <p:extLst>
      <p:ext uri="{BB962C8B-B14F-4D97-AF65-F5344CB8AC3E}">
        <p14:creationId xmlns:p14="http://schemas.microsoft.com/office/powerpoint/2010/main" val="89112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8558A-941B-6849-A7AF-68345720B523}"/>
              </a:ext>
            </a:extLst>
          </p:cNvPr>
          <p:cNvSpPr>
            <a:spLocks noGrp="1"/>
          </p:cNvSpPr>
          <p:nvPr>
            <p:ph type="title"/>
          </p:nvPr>
        </p:nvSpPr>
        <p:spPr/>
        <p:txBody>
          <a:bodyPr/>
          <a:lstStyle/>
          <a:p>
            <a:r>
              <a:rPr lang="es-419" dirty="0"/>
              <a:t>Establecer la granularidad de los servicios</a:t>
            </a:r>
          </a:p>
        </p:txBody>
      </p:sp>
      <p:sp>
        <p:nvSpPr>
          <p:cNvPr id="3" name="Marcador de contenido 2">
            <a:extLst>
              <a:ext uri="{FF2B5EF4-FFF2-40B4-BE49-F238E27FC236}">
                <a16:creationId xmlns:a16="http://schemas.microsoft.com/office/drawing/2014/main" id="{C1B95602-F811-454A-ABA8-F16B4B993961}"/>
              </a:ext>
            </a:extLst>
          </p:cNvPr>
          <p:cNvSpPr>
            <a:spLocks noGrp="1"/>
          </p:cNvSpPr>
          <p:nvPr>
            <p:ph idx="1"/>
          </p:nvPr>
        </p:nvSpPr>
        <p:spPr/>
        <p:txBody>
          <a:bodyPr/>
          <a:lstStyle/>
          <a:p>
            <a:r>
              <a:rPr lang="es-419" dirty="0"/>
              <a:t>Recomendaciones:</a:t>
            </a:r>
          </a:p>
          <a:p>
            <a:pPr lvl="1"/>
            <a:r>
              <a:rPr lang="es-419" dirty="0"/>
              <a:t>Es más fácil empezar grande y romper después que viceversa</a:t>
            </a:r>
          </a:p>
          <a:p>
            <a:pPr lvl="1"/>
            <a:r>
              <a:rPr lang="es-419" dirty="0"/>
              <a:t>Piensa en las relaciones de los microservicios</a:t>
            </a:r>
          </a:p>
          <a:p>
            <a:pPr lvl="1"/>
            <a:r>
              <a:rPr lang="es-419" dirty="0"/>
              <a:t>Las responsabilidades de un servicio pueden cambiar</a:t>
            </a:r>
          </a:p>
          <a:p>
            <a:pPr lvl="2"/>
            <a:r>
              <a:rPr lang="es-419" dirty="0"/>
              <a:t>A veces descomponemos un microservicio en varios y dejamos el original como una fachada</a:t>
            </a:r>
          </a:p>
        </p:txBody>
      </p:sp>
    </p:spTree>
    <p:extLst>
      <p:ext uri="{BB962C8B-B14F-4D97-AF65-F5344CB8AC3E}">
        <p14:creationId xmlns:p14="http://schemas.microsoft.com/office/powerpoint/2010/main" val="155099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AE81F-67C1-8746-8A57-45D6EC024C55}"/>
              </a:ext>
            </a:extLst>
          </p:cNvPr>
          <p:cNvSpPr>
            <a:spLocks noGrp="1"/>
          </p:cNvSpPr>
          <p:nvPr>
            <p:ph type="title"/>
          </p:nvPr>
        </p:nvSpPr>
        <p:spPr/>
        <p:txBody>
          <a:bodyPr/>
          <a:lstStyle/>
          <a:p>
            <a:r>
              <a:rPr lang="es-419" dirty="0"/>
              <a:t>Ejercicio </a:t>
            </a:r>
          </a:p>
        </p:txBody>
      </p:sp>
      <p:sp>
        <p:nvSpPr>
          <p:cNvPr id="3" name="Marcador de contenido 2">
            <a:extLst>
              <a:ext uri="{FF2B5EF4-FFF2-40B4-BE49-F238E27FC236}">
                <a16:creationId xmlns:a16="http://schemas.microsoft.com/office/drawing/2014/main" id="{84D9AF2D-360D-7C4F-A0AA-672A9CBDCFD2}"/>
              </a:ext>
            </a:extLst>
          </p:cNvPr>
          <p:cNvSpPr>
            <a:spLocks noGrp="1"/>
          </p:cNvSpPr>
          <p:nvPr>
            <p:ph idx="1"/>
          </p:nvPr>
        </p:nvSpPr>
        <p:spPr/>
        <p:txBody>
          <a:bodyPr/>
          <a:lstStyle/>
          <a:p>
            <a:r>
              <a:rPr lang="es-419" dirty="0"/>
              <a:t>Cafeteria</a:t>
            </a:r>
          </a:p>
          <a:p>
            <a:pPr lvl="1"/>
            <a:r>
              <a:rPr lang="es-419" dirty="0"/>
              <a:t>Definir microservicios con base a los verbos y sustantivos identificados en el ejercicio anterior</a:t>
            </a:r>
          </a:p>
        </p:txBody>
      </p:sp>
    </p:spTree>
    <p:extLst>
      <p:ext uri="{BB962C8B-B14F-4D97-AF65-F5344CB8AC3E}">
        <p14:creationId xmlns:p14="http://schemas.microsoft.com/office/powerpoint/2010/main" val="575663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4C340-918A-CC48-887A-3AF486567DD6}"/>
              </a:ext>
            </a:extLst>
          </p:cNvPr>
          <p:cNvSpPr>
            <a:spLocks noGrp="1"/>
          </p:cNvSpPr>
          <p:nvPr>
            <p:ph type="title"/>
          </p:nvPr>
        </p:nvSpPr>
        <p:spPr/>
        <p:txBody>
          <a:bodyPr/>
          <a:lstStyle/>
          <a:p>
            <a:r>
              <a:rPr lang="es-419" dirty="0"/>
              <a:t>Comunicaciones entre microservicios</a:t>
            </a:r>
          </a:p>
        </p:txBody>
      </p:sp>
      <p:sp>
        <p:nvSpPr>
          <p:cNvPr id="3" name="Marcador de contenido 2">
            <a:extLst>
              <a:ext uri="{FF2B5EF4-FFF2-40B4-BE49-F238E27FC236}">
                <a16:creationId xmlns:a16="http://schemas.microsoft.com/office/drawing/2014/main" id="{10EF9FC3-8CA4-214A-9819-D35C18C999B2}"/>
              </a:ext>
            </a:extLst>
          </p:cNvPr>
          <p:cNvSpPr>
            <a:spLocks noGrp="1"/>
          </p:cNvSpPr>
          <p:nvPr>
            <p:ph idx="1"/>
          </p:nvPr>
        </p:nvSpPr>
        <p:spPr/>
        <p:txBody>
          <a:bodyPr/>
          <a:lstStyle/>
          <a:p>
            <a:r>
              <a:rPr lang="es-419" dirty="0"/>
              <a:t>Comunicación sencilla con HTTP</a:t>
            </a:r>
          </a:p>
          <a:p>
            <a:r>
              <a:rPr lang="es-419" dirty="0"/>
              <a:t>Uso de la filosofía REST </a:t>
            </a:r>
          </a:p>
          <a:p>
            <a:pPr lvl="1"/>
            <a:r>
              <a:rPr lang="es-419" dirty="0"/>
              <a:t>Recursos</a:t>
            </a:r>
          </a:p>
          <a:p>
            <a:pPr lvl="1"/>
            <a:r>
              <a:rPr lang="es-419" dirty="0"/>
              <a:t>Verbos</a:t>
            </a:r>
          </a:p>
          <a:p>
            <a:pPr lvl="1"/>
            <a:r>
              <a:rPr lang="es-419" dirty="0"/>
              <a:t>Status codes</a:t>
            </a:r>
          </a:p>
          <a:p>
            <a:r>
              <a:rPr lang="es-419" dirty="0"/>
              <a:t>Utiliza protocolos ligeros como JSON</a:t>
            </a:r>
          </a:p>
          <a:p>
            <a:pPr lvl="1"/>
            <a:r>
              <a:rPr lang="es-419" dirty="0"/>
              <a:t>Thrift o Avro si es necesario reducir el tamaño</a:t>
            </a:r>
          </a:p>
          <a:p>
            <a:pPr lvl="1"/>
            <a:endParaRPr lang="es-419" dirty="0"/>
          </a:p>
        </p:txBody>
      </p:sp>
    </p:spTree>
    <p:extLst>
      <p:ext uri="{BB962C8B-B14F-4D97-AF65-F5344CB8AC3E}">
        <p14:creationId xmlns:p14="http://schemas.microsoft.com/office/powerpoint/2010/main" val="3404945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814B8-D858-304B-A5B7-E6AD85CC3AD4}"/>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842476E9-0204-CB4F-8CD6-DB05BF7E9BC7}"/>
              </a:ext>
            </a:extLst>
          </p:cNvPr>
          <p:cNvSpPr>
            <a:spLocks noGrp="1"/>
          </p:cNvSpPr>
          <p:nvPr>
            <p:ph idx="1"/>
          </p:nvPr>
        </p:nvSpPr>
        <p:spPr/>
        <p:txBody>
          <a:bodyPr/>
          <a:lstStyle/>
          <a:p>
            <a:r>
              <a:rPr lang="es-419" dirty="0"/>
              <a:t>Cafeteria</a:t>
            </a:r>
          </a:p>
          <a:p>
            <a:pPr lvl="1"/>
            <a:r>
              <a:rPr lang="es-419" dirty="0"/>
              <a:t>Definir como se van a comunicar nuestros microservicios entre si</a:t>
            </a:r>
          </a:p>
          <a:p>
            <a:pPr lvl="1"/>
            <a:r>
              <a:rPr lang="es-419" dirty="0"/>
              <a:t>Diseñar los flujos de comunicación</a:t>
            </a:r>
          </a:p>
        </p:txBody>
      </p:sp>
    </p:spTree>
    <p:extLst>
      <p:ext uri="{BB962C8B-B14F-4D97-AF65-F5344CB8AC3E}">
        <p14:creationId xmlns:p14="http://schemas.microsoft.com/office/powerpoint/2010/main" val="3787779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756C8-6765-7C4D-A479-5AF8F5C13AB0}"/>
              </a:ext>
            </a:extLst>
          </p:cNvPr>
          <p:cNvSpPr>
            <a:spLocks noGrp="1"/>
          </p:cNvSpPr>
          <p:nvPr>
            <p:ph type="title"/>
          </p:nvPr>
        </p:nvSpPr>
        <p:spPr/>
        <p:txBody>
          <a:bodyPr/>
          <a:lstStyle/>
          <a:p>
            <a:r>
              <a:rPr lang="es-419" dirty="0"/>
              <a:t>Temario</a:t>
            </a:r>
          </a:p>
        </p:txBody>
      </p:sp>
      <p:sp>
        <p:nvSpPr>
          <p:cNvPr id="3" name="Marcador de contenido 2">
            <a:extLst>
              <a:ext uri="{FF2B5EF4-FFF2-40B4-BE49-F238E27FC236}">
                <a16:creationId xmlns:a16="http://schemas.microsoft.com/office/drawing/2014/main" id="{B40D4C30-69CD-CD4C-8383-9531EA872D3F}"/>
              </a:ext>
            </a:extLst>
          </p:cNvPr>
          <p:cNvSpPr>
            <a:spLocks noGrp="1"/>
          </p:cNvSpPr>
          <p:nvPr>
            <p:ph idx="1"/>
          </p:nvPr>
        </p:nvSpPr>
        <p:spPr/>
        <p:txBody>
          <a:bodyPr>
            <a:normAutofit fontScale="92500" lnSpcReduction="20000"/>
          </a:bodyPr>
          <a:lstStyle/>
          <a:p>
            <a:r>
              <a:rPr lang="es-419" dirty="0"/>
              <a:t>Introducción a microservicios</a:t>
            </a:r>
          </a:p>
          <a:p>
            <a:r>
              <a:rPr lang="es-419" dirty="0"/>
              <a:t>Diseño de microservicios</a:t>
            </a:r>
          </a:p>
          <a:p>
            <a:r>
              <a:rPr lang="es-419" dirty="0"/>
              <a:t>Pruebas de microservicios</a:t>
            </a:r>
          </a:p>
          <a:p>
            <a:r>
              <a:rPr lang="es-419" dirty="0"/>
              <a:t>Administración de la configuración</a:t>
            </a:r>
          </a:p>
          <a:p>
            <a:r>
              <a:rPr lang="es-419" dirty="0"/>
              <a:t>Descubrimiento de microservicios</a:t>
            </a:r>
          </a:p>
          <a:p>
            <a:r>
              <a:rPr lang="es-419" dirty="0"/>
              <a:t>Resiliencia en microservicios</a:t>
            </a:r>
          </a:p>
          <a:p>
            <a:r>
              <a:rPr lang="es-419" dirty="0"/>
              <a:t>Seguridad en microservicios</a:t>
            </a:r>
          </a:p>
          <a:p>
            <a:r>
              <a:rPr lang="es-419" dirty="0"/>
              <a:t>Trazabilidad en microservicios</a:t>
            </a:r>
          </a:p>
          <a:p>
            <a:r>
              <a:rPr lang="es-419" dirty="0"/>
              <a:t>Aplicaciones orientadas a eventos</a:t>
            </a:r>
          </a:p>
          <a:p>
            <a:r>
              <a:rPr lang="es-419" dirty="0"/>
              <a:t>Docker y despliegues en la nube</a:t>
            </a:r>
          </a:p>
        </p:txBody>
      </p:sp>
    </p:spTree>
    <p:extLst>
      <p:ext uri="{BB962C8B-B14F-4D97-AF65-F5344CB8AC3E}">
        <p14:creationId xmlns:p14="http://schemas.microsoft.com/office/powerpoint/2010/main" val="3679845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678F0-447D-034C-A19C-4AC1F47B34BD}"/>
              </a:ext>
            </a:extLst>
          </p:cNvPr>
          <p:cNvSpPr>
            <a:spLocks noGrp="1"/>
          </p:cNvSpPr>
          <p:nvPr>
            <p:ph type="title"/>
          </p:nvPr>
        </p:nvSpPr>
        <p:spPr/>
        <p:txBody>
          <a:bodyPr/>
          <a:lstStyle/>
          <a:p>
            <a:r>
              <a:rPr lang="es-419" dirty="0"/>
              <a:t>Cómo se si descompuse mal?</a:t>
            </a:r>
          </a:p>
        </p:txBody>
      </p:sp>
      <p:sp>
        <p:nvSpPr>
          <p:cNvPr id="3" name="Marcador de contenido 2">
            <a:extLst>
              <a:ext uri="{FF2B5EF4-FFF2-40B4-BE49-F238E27FC236}">
                <a16:creationId xmlns:a16="http://schemas.microsoft.com/office/drawing/2014/main" id="{C2C1D9F7-5EF9-6B49-8AA2-07B737B2D42A}"/>
              </a:ext>
            </a:extLst>
          </p:cNvPr>
          <p:cNvSpPr>
            <a:spLocks noGrp="1"/>
          </p:cNvSpPr>
          <p:nvPr>
            <p:ph idx="1"/>
          </p:nvPr>
        </p:nvSpPr>
        <p:spPr/>
        <p:txBody>
          <a:bodyPr/>
          <a:lstStyle/>
          <a:p>
            <a:r>
              <a:rPr lang="es-419" dirty="0"/>
              <a:t>Algunos “bad smells” de un microservicio:</a:t>
            </a:r>
          </a:p>
          <a:p>
            <a:pPr lvl="1"/>
            <a:r>
              <a:rPr lang="es-419" dirty="0"/>
              <a:t>Demasiado grande:</a:t>
            </a:r>
          </a:p>
          <a:p>
            <a:pPr lvl="2"/>
            <a:r>
              <a:rPr lang="es-419" dirty="0"/>
              <a:t>Un servicio tiene muchas responsabilidades</a:t>
            </a:r>
          </a:p>
          <a:p>
            <a:pPr lvl="2"/>
            <a:r>
              <a:rPr lang="es-419" dirty="0"/>
              <a:t>Se utilizan muchas tablas de la base de datos</a:t>
            </a:r>
          </a:p>
          <a:p>
            <a:pPr lvl="2"/>
            <a:r>
              <a:rPr lang="es-419" dirty="0"/>
              <a:t>Se utilizan tablas más allá del alcance del microservicio</a:t>
            </a:r>
          </a:p>
          <a:p>
            <a:pPr lvl="2"/>
            <a:r>
              <a:rPr lang="es-419" dirty="0"/>
              <a:t>Demasiados casos de prueba</a:t>
            </a:r>
          </a:p>
          <a:p>
            <a:pPr lvl="1"/>
            <a:r>
              <a:rPr lang="es-419" dirty="0"/>
              <a:t>Demasiado chico:</a:t>
            </a:r>
          </a:p>
          <a:p>
            <a:pPr lvl="2"/>
            <a:r>
              <a:rPr lang="es-419" dirty="0"/>
              <a:t>Cada microservicio tiene solo una tabla de la BD</a:t>
            </a:r>
          </a:p>
          <a:p>
            <a:pPr lvl="2"/>
            <a:r>
              <a:rPr lang="es-419" dirty="0"/>
              <a:t>Los microservicios se mandan llamar mutuamente varias veces para satisfacer una apetición</a:t>
            </a:r>
          </a:p>
          <a:p>
            <a:pPr lvl="2"/>
            <a:r>
              <a:rPr lang="es-419" dirty="0"/>
              <a:t>Los microservicios no tienen lógica y se vuelven prácticamente CRUD</a:t>
            </a:r>
          </a:p>
          <a:p>
            <a:pPr lvl="1"/>
            <a:endParaRPr lang="es-419" dirty="0"/>
          </a:p>
        </p:txBody>
      </p:sp>
    </p:spTree>
    <p:extLst>
      <p:ext uri="{BB962C8B-B14F-4D97-AF65-F5344CB8AC3E}">
        <p14:creationId xmlns:p14="http://schemas.microsoft.com/office/powerpoint/2010/main" val="2270890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3261A-2D5F-404F-9DA8-23C65F8F0A7E}"/>
              </a:ext>
            </a:extLst>
          </p:cNvPr>
          <p:cNvSpPr>
            <a:spLocks noGrp="1"/>
          </p:cNvSpPr>
          <p:nvPr>
            <p:ph type="title"/>
          </p:nvPr>
        </p:nvSpPr>
        <p:spPr/>
        <p:txBody>
          <a:bodyPr/>
          <a:lstStyle/>
          <a:p>
            <a:r>
              <a:rPr lang="es-419" dirty="0"/>
              <a:t>No te preocupes….</a:t>
            </a:r>
          </a:p>
        </p:txBody>
      </p:sp>
      <p:sp>
        <p:nvSpPr>
          <p:cNvPr id="3" name="Marcador de contenido 2">
            <a:extLst>
              <a:ext uri="{FF2B5EF4-FFF2-40B4-BE49-F238E27FC236}">
                <a16:creationId xmlns:a16="http://schemas.microsoft.com/office/drawing/2014/main" id="{C24F99B4-E9D4-F740-BF48-480457EA4A2A}"/>
              </a:ext>
            </a:extLst>
          </p:cNvPr>
          <p:cNvSpPr>
            <a:spLocks noGrp="1"/>
          </p:cNvSpPr>
          <p:nvPr>
            <p:ph idx="1"/>
          </p:nvPr>
        </p:nvSpPr>
        <p:spPr/>
        <p:txBody>
          <a:bodyPr/>
          <a:lstStyle/>
          <a:p>
            <a:r>
              <a:rPr lang="es-419" dirty="0"/>
              <a:t>Es díficil hacerlo perfecto desde el principio</a:t>
            </a:r>
          </a:p>
          <a:p>
            <a:r>
              <a:rPr lang="es-419" dirty="0"/>
              <a:t>Hagamos nuestros sistemas pensando en su evolución</a:t>
            </a:r>
          </a:p>
          <a:p>
            <a:r>
              <a:rPr lang="es-419" dirty="0"/>
              <a:t>Haz algo en vez de diseñar todo perfecto</a:t>
            </a:r>
          </a:p>
        </p:txBody>
      </p:sp>
    </p:spTree>
    <p:extLst>
      <p:ext uri="{BB962C8B-B14F-4D97-AF65-F5344CB8AC3E}">
        <p14:creationId xmlns:p14="http://schemas.microsoft.com/office/powerpoint/2010/main" val="2411925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4AF311-007B-C240-8746-F92CFFEA2154}"/>
              </a:ext>
            </a:extLst>
          </p:cNvPr>
          <p:cNvSpPr>
            <a:spLocks noGrp="1"/>
          </p:cNvSpPr>
          <p:nvPr>
            <p:ph type="title"/>
          </p:nvPr>
        </p:nvSpPr>
        <p:spPr/>
        <p:txBody>
          <a:bodyPr/>
          <a:lstStyle/>
          <a:p>
            <a:r>
              <a:rPr lang="es-419" dirty="0"/>
              <a:t>Ejercicio Individual 1</a:t>
            </a:r>
          </a:p>
        </p:txBody>
      </p:sp>
      <p:sp>
        <p:nvSpPr>
          <p:cNvPr id="3" name="Marcador de contenido 2">
            <a:extLst>
              <a:ext uri="{FF2B5EF4-FFF2-40B4-BE49-F238E27FC236}">
                <a16:creationId xmlns:a16="http://schemas.microsoft.com/office/drawing/2014/main" id="{BC7D2A6E-EE87-2646-AE52-7A133E427A79}"/>
              </a:ext>
            </a:extLst>
          </p:cNvPr>
          <p:cNvSpPr>
            <a:spLocks noGrp="1"/>
          </p:cNvSpPr>
          <p:nvPr>
            <p:ph idx="1"/>
          </p:nvPr>
        </p:nvSpPr>
        <p:spPr/>
        <p:txBody>
          <a:bodyPr>
            <a:noAutofit/>
          </a:bodyPr>
          <a:lstStyle/>
          <a:p>
            <a:r>
              <a:rPr lang="es-419" sz="1600" dirty="0"/>
              <a:t>Se quiere construir una aplicación para manejar la información de socios de un club. El club maneja dos tipos de suscripciones de socios: Regular o VIP. El número máximo de socios VIP que maneja el club es 3. Cada socio está identificado con su nombre y su cédula. No puede haber dos socios con la misma cédula. </a:t>
            </a:r>
          </a:p>
          <a:p>
            <a:r>
              <a:rPr lang="es-419" sz="1600" dirty="0"/>
              <a:t>Además de los socios, al club pueden ingresar personas autorizadas por éstos, que hayan sido registradas con anterioridad. Una persona autorizada por un socio se identifica únicamente por su nombre.</a:t>
            </a:r>
          </a:p>
          <a:p>
            <a:r>
              <a:rPr lang="es-419" sz="1600" dirty="0"/>
              <a:t>Tanto los socios como las personas autorizadas pueden realizar consumos en los restaurantes del club. Cuando un socio se afilia al club debe hacerlo con un fondo inicial (para pagar sus propios consumos y los de sus personas autorizadas) según el tipo de suscripción que tenga. Los socios regulares deben afiliarse con un fondo inicial de $50,000 y los socios VIP con $100,000. Los socios pueden aumentar sus fondos en cualquier momento, pero tienen una restricción máxima, que también depende de su tipo de suscripción, de la siguiente manera: regulares $1´000.000 y VIP $5´000.000. Para que un socio pueda añadir personas autorizadas a su lista, debe contar con fondos.</a:t>
            </a:r>
          </a:p>
          <a:p>
            <a:r>
              <a:rPr lang="es-419" sz="1600" dirty="0"/>
              <a:t>Cuando un socio (o una persona autorizada por él) realiza un consumo en el club, se crea una factura que es cargada a la cuenta del socio. Cada factura tiene un concepto que describe el consumo, el valor de lo consumido y el nombre de quien lo hizo. Para hacer un consumo, el socio debe contar con fondos suficientes para pagarlo. Una factura sólo puede ser realizada si el socio cuenta con fondos suficientes para hacerlo. Al crear la factura se descuenta el valor de los fondos del socio.</a:t>
            </a:r>
          </a:p>
          <a:p>
            <a:r>
              <a:rPr lang="es-419" sz="1600" dirty="0"/>
              <a:t>El club guarda las facturas y al finalizar el mes envia al cliente el estado de cuenta con todas las facturas, quien las hizo y el balance final de su fondo.</a:t>
            </a:r>
          </a:p>
        </p:txBody>
      </p:sp>
    </p:spTree>
    <p:extLst>
      <p:ext uri="{BB962C8B-B14F-4D97-AF65-F5344CB8AC3E}">
        <p14:creationId xmlns:p14="http://schemas.microsoft.com/office/powerpoint/2010/main" val="867194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CD159-7870-4A4B-B885-37F8746EE14A}"/>
              </a:ext>
            </a:extLst>
          </p:cNvPr>
          <p:cNvSpPr>
            <a:spLocks noGrp="1"/>
          </p:cNvSpPr>
          <p:nvPr>
            <p:ph type="title"/>
          </p:nvPr>
        </p:nvSpPr>
        <p:spPr/>
        <p:txBody>
          <a:bodyPr/>
          <a:lstStyle/>
          <a:p>
            <a:r>
              <a:rPr lang="es-419" dirty="0"/>
              <a:t>Ejercicio Individual 2</a:t>
            </a:r>
          </a:p>
        </p:txBody>
      </p:sp>
      <p:sp>
        <p:nvSpPr>
          <p:cNvPr id="3" name="Marcador de contenido 2">
            <a:extLst>
              <a:ext uri="{FF2B5EF4-FFF2-40B4-BE49-F238E27FC236}">
                <a16:creationId xmlns:a16="http://schemas.microsoft.com/office/drawing/2014/main" id="{F158FF0E-5621-8F44-8843-90BBBC7FAF5F}"/>
              </a:ext>
            </a:extLst>
          </p:cNvPr>
          <p:cNvSpPr>
            <a:spLocks noGrp="1"/>
          </p:cNvSpPr>
          <p:nvPr>
            <p:ph idx="1"/>
          </p:nvPr>
        </p:nvSpPr>
        <p:spPr>
          <a:xfrm>
            <a:off x="838200" y="1630419"/>
            <a:ext cx="10515600" cy="4351338"/>
          </a:xfrm>
        </p:spPr>
        <p:txBody>
          <a:bodyPr>
            <a:noAutofit/>
          </a:bodyPr>
          <a:lstStyle/>
          <a:p>
            <a:r>
              <a:rPr lang="es-419" sz="1700" dirty="0"/>
              <a:t>Se quiere construir una aplicación que permita administrar una tienda física de libros. La tienda tiene un catálogo de libros, que son los libros que desea poner a la venta. La aplicación permite abastecer la tienda con ejemplares de los libros del catálogo y venderlos. Adicionalmente permite saber cuánto dinero se tiene en caja, empezando con una inversión inicial de $1,000,000.</a:t>
            </a:r>
          </a:p>
          <a:p>
            <a:r>
              <a:rPr lang="es-419" sz="1700" dirty="0"/>
              <a:t>De cada libro se conoce: ISBN. Título. Imagen. Precio de compra. Valor. Precio de venta. Cantidad actual (solo puede ser modificada mediante la venta o el abastecimiento)</a:t>
            </a:r>
          </a:p>
          <a:p>
            <a:r>
              <a:rPr lang="es-419" sz="1700" dirty="0"/>
              <a:t>Adicionalmente, de cada libro se conocen todas las transacciones que se han realizado sobre él. De cada transacción se conoce: El tipo de transacción (venta o abastecimiento). La fecha de realización. La cantidad de ejemplares incluidos en la transacción. El empleado que hizo la transacción.</a:t>
            </a:r>
          </a:p>
          <a:p>
            <a:r>
              <a:rPr lang="es-419" sz="1700" dirty="0"/>
              <a:t>El abastecimiento de libros permite aumentar la cantidad actual de ejemplares del libro y registrar una transacción de tipo abastecimiento.</a:t>
            </a:r>
          </a:p>
          <a:p>
            <a:r>
              <a:rPr lang="es-419" sz="1700" dirty="0"/>
              <a:t>La venta de libros permite disminuir la cantidad actual de ejemplares del libro y registrar una transacción de venta. Esta transacción solo se podrá realizar si la cantidad actual de ejemplares es mayor a la cantidad que se quiere vender.</a:t>
            </a:r>
          </a:p>
          <a:p>
            <a:r>
              <a:rPr lang="es-419" sz="1700" dirty="0"/>
              <a:t>La venta es realizada en el punto de venta por un cajero. Solo los empleados autorizados para esto pueden utilizar el punto de venta. </a:t>
            </a:r>
          </a:p>
          <a:p>
            <a:r>
              <a:rPr lang="es-419" sz="1700" dirty="0"/>
              <a:t>Al final del día, se genera un reporte con las transacciones del día, la cantidad total vendida y el dinero con el que se cuenta en la tienda. Este reporte se le envía al gerente por correo electrónico.</a:t>
            </a:r>
          </a:p>
          <a:p>
            <a:pPr marL="0" indent="0">
              <a:buNone/>
            </a:pPr>
            <a:br>
              <a:rPr lang="es-419" sz="1700" dirty="0"/>
            </a:br>
            <a:endParaRPr lang="es-419" sz="1700" dirty="0"/>
          </a:p>
          <a:p>
            <a:endParaRPr lang="es-419" sz="1700" dirty="0"/>
          </a:p>
          <a:p>
            <a:endParaRPr lang="es-419" sz="1700" dirty="0"/>
          </a:p>
          <a:p>
            <a:pPr marL="0" indent="0">
              <a:buNone/>
            </a:pPr>
            <a:endParaRPr lang="es-419" sz="1700" dirty="0"/>
          </a:p>
          <a:p>
            <a:endParaRPr lang="es-419" sz="1700" dirty="0"/>
          </a:p>
        </p:txBody>
      </p:sp>
    </p:spTree>
    <p:extLst>
      <p:ext uri="{BB962C8B-B14F-4D97-AF65-F5344CB8AC3E}">
        <p14:creationId xmlns:p14="http://schemas.microsoft.com/office/powerpoint/2010/main" val="2430218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A541C-3C8C-154D-9AEA-6783E49D13F5}"/>
              </a:ext>
            </a:extLst>
          </p:cNvPr>
          <p:cNvSpPr>
            <a:spLocks noGrp="1"/>
          </p:cNvSpPr>
          <p:nvPr>
            <p:ph type="title"/>
          </p:nvPr>
        </p:nvSpPr>
        <p:spPr/>
        <p:txBody>
          <a:bodyPr/>
          <a:lstStyle/>
          <a:p>
            <a:r>
              <a:rPr lang="es-419" dirty="0"/>
              <a:t>La perspectiva de DevOps</a:t>
            </a:r>
          </a:p>
        </p:txBody>
      </p:sp>
      <p:sp>
        <p:nvSpPr>
          <p:cNvPr id="3" name="Marcador de contenido 2">
            <a:extLst>
              <a:ext uri="{FF2B5EF4-FFF2-40B4-BE49-F238E27FC236}">
                <a16:creationId xmlns:a16="http://schemas.microsoft.com/office/drawing/2014/main" id="{C75D0BB2-9D0B-0B43-80DA-A08597347823}"/>
              </a:ext>
            </a:extLst>
          </p:cNvPr>
          <p:cNvSpPr>
            <a:spLocks noGrp="1"/>
          </p:cNvSpPr>
          <p:nvPr>
            <p:ph idx="1"/>
          </p:nvPr>
        </p:nvSpPr>
        <p:spPr/>
        <p:txBody>
          <a:bodyPr>
            <a:normAutofit lnSpcReduction="10000"/>
          </a:bodyPr>
          <a:lstStyle/>
          <a:p>
            <a:r>
              <a:rPr lang="es-419" dirty="0"/>
              <a:t>El soporte de los microservicios en producción</a:t>
            </a:r>
          </a:p>
          <a:p>
            <a:endParaRPr lang="es-419" dirty="0"/>
          </a:p>
          <a:p>
            <a:r>
              <a:rPr lang="es-419" dirty="0"/>
              <a:t>Características importantes:</a:t>
            </a:r>
          </a:p>
          <a:p>
            <a:pPr lvl="1"/>
            <a:r>
              <a:rPr lang="es-419" dirty="0"/>
              <a:t>Auto contenido y desplegado independiente</a:t>
            </a:r>
          </a:p>
          <a:p>
            <a:pPr lvl="2"/>
            <a:r>
              <a:rPr lang="es-419" dirty="0"/>
              <a:t>Construcción y empaquetado</a:t>
            </a:r>
          </a:p>
          <a:p>
            <a:pPr lvl="1"/>
            <a:r>
              <a:rPr lang="es-419" dirty="0"/>
              <a:t>Configurable</a:t>
            </a:r>
          </a:p>
          <a:p>
            <a:pPr lvl="2"/>
            <a:r>
              <a:rPr lang="es-419" dirty="0"/>
              <a:t>Soportar multiples ambientes</a:t>
            </a:r>
          </a:p>
          <a:p>
            <a:pPr lvl="1"/>
            <a:r>
              <a:rPr lang="es-419" dirty="0"/>
              <a:t>Descubrible</a:t>
            </a:r>
          </a:p>
          <a:p>
            <a:pPr lvl="2"/>
            <a:r>
              <a:rPr lang="es-419" dirty="0"/>
              <a:t>Como los clientes saben de su existencia</a:t>
            </a:r>
          </a:p>
          <a:p>
            <a:pPr lvl="1"/>
            <a:r>
              <a:rPr lang="es-419" dirty="0"/>
              <a:t>Auto-diagnosticable</a:t>
            </a:r>
          </a:p>
          <a:p>
            <a:pPr lvl="2"/>
            <a:r>
              <a:rPr lang="es-419" dirty="0"/>
              <a:t>Tenemos que saber la salud del microservicio</a:t>
            </a:r>
          </a:p>
        </p:txBody>
      </p:sp>
    </p:spTree>
    <p:extLst>
      <p:ext uri="{BB962C8B-B14F-4D97-AF65-F5344CB8AC3E}">
        <p14:creationId xmlns:p14="http://schemas.microsoft.com/office/powerpoint/2010/main" val="2231973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FDCD4-9360-A044-89A3-704C54B6C7FC}"/>
              </a:ext>
            </a:extLst>
          </p:cNvPr>
          <p:cNvSpPr>
            <a:spLocks noGrp="1"/>
          </p:cNvSpPr>
          <p:nvPr>
            <p:ph type="title"/>
          </p:nvPr>
        </p:nvSpPr>
        <p:spPr/>
        <p:txBody>
          <a:bodyPr/>
          <a:lstStyle/>
          <a:p>
            <a:r>
              <a:rPr lang="es-419" dirty="0"/>
              <a:t>Construcción y empaquetado (assembly)</a:t>
            </a:r>
          </a:p>
        </p:txBody>
      </p:sp>
      <p:sp>
        <p:nvSpPr>
          <p:cNvPr id="3" name="Marcador de contenido 2">
            <a:extLst>
              <a:ext uri="{FF2B5EF4-FFF2-40B4-BE49-F238E27FC236}">
                <a16:creationId xmlns:a16="http://schemas.microsoft.com/office/drawing/2014/main" id="{CD43C9BE-4163-2441-8E9C-472A93F20952}"/>
              </a:ext>
            </a:extLst>
          </p:cNvPr>
          <p:cNvSpPr>
            <a:spLocks noGrp="1"/>
          </p:cNvSpPr>
          <p:nvPr>
            <p:ph idx="1"/>
          </p:nvPr>
        </p:nvSpPr>
        <p:spPr/>
        <p:txBody>
          <a:bodyPr/>
          <a:lstStyle/>
          <a:p>
            <a:r>
              <a:rPr lang="es-419" dirty="0"/>
              <a:t>Autocontenido (app y runtime en un solo paquete)</a:t>
            </a:r>
          </a:p>
          <a:p>
            <a:pPr lvl="1"/>
            <a:r>
              <a:rPr lang="es-419" dirty="0"/>
              <a:t>Todo queda en control de versiones</a:t>
            </a:r>
          </a:p>
          <a:p>
            <a:endParaRPr lang="es-419" dirty="0"/>
          </a:p>
          <a:p>
            <a:endParaRPr lang="es-419" dirty="0"/>
          </a:p>
        </p:txBody>
      </p:sp>
    </p:spTree>
    <p:extLst>
      <p:ext uri="{BB962C8B-B14F-4D97-AF65-F5344CB8AC3E}">
        <p14:creationId xmlns:p14="http://schemas.microsoft.com/office/powerpoint/2010/main" val="3937841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A139C-DF95-634A-874F-F6099608FC71}"/>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14913D86-9B99-8B49-BDC1-41824DF57E31}"/>
              </a:ext>
            </a:extLst>
          </p:cNvPr>
          <p:cNvSpPr>
            <a:spLocks noGrp="1"/>
          </p:cNvSpPr>
          <p:nvPr>
            <p:ph idx="1"/>
          </p:nvPr>
        </p:nvSpPr>
        <p:spPr/>
        <p:txBody>
          <a:bodyPr/>
          <a:lstStyle/>
          <a:p>
            <a:r>
              <a:rPr lang="es-419" dirty="0"/>
              <a:t>Empaquetar una de nuestras aplicaciones y correrla con línea de comandos</a:t>
            </a:r>
          </a:p>
          <a:p>
            <a:endParaRPr lang="es-419" dirty="0"/>
          </a:p>
          <a:p>
            <a:pPr marL="0" indent="0">
              <a:buNone/>
            </a:pPr>
            <a:r>
              <a:rPr lang="es-419" dirty="0"/>
              <a:t>mvn clean package</a:t>
            </a:r>
          </a:p>
          <a:p>
            <a:pPr marL="0" indent="0">
              <a:buNone/>
            </a:pPr>
            <a:r>
              <a:rPr lang="es-419" dirty="0"/>
              <a:t>java –jar target/mi-jar-0.0.1-SNAPSHOT.jar </a:t>
            </a:r>
          </a:p>
          <a:p>
            <a:endParaRPr lang="es-419" dirty="0"/>
          </a:p>
        </p:txBody>
      </p:sp>
    </p:spTree>
    <p:extLst>
      <p:ext uri="{BB962C8B-B14F-4D97-AF65-F5344CB8AC3E}">
        <p14:creationId xmlns:p14="http://schemas.microsoft.com/office/powerpoint/2010/main" val="2270917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7BB13-E7E2-E849-B104-96D0F6A31E79}"/>
              </a:ext>
            </a:extLst>
          </p:cNvPr>
          <p:cNvSpPr>
            <a:spLocks noGrp="1"/>
          </p:cNvSpPr>
          <p:nvPr>
            <p:ph type="title"/>
          </p:nvPr>
        </p:nvSpPr>
        <p:spPr/>
        <p:txBody>
          <a:bodyPr/>
          <a:lstStyle/>
          <a:p>
            <a:r>
              <a:rPr lang="es-419" dirty="0"/>
              <a:t>Inicio (Bootstrapping)</a:t>
            </a:r>
          </a:p>
        </p:txBody>
      </p:sp>
      <p:sp>
        <p:nvSpPr>
          <p:cNvPr id="3" name="Marcador de contenido 2">
            <a:extLst>
              <a:ext uri="{FF2B5EF4-FFF2-40B4-BE49-F238E27FC236}">
                <a16:creationId xmlns:a16="http://schemas.microsoft.com/office/drawing/2014/main" id="{57345DD5-9980-994F-9700-9F3318C20910}"/>
              </a:ext>
            </a:extLst>
          </p:cNvPr>
          <p:cNvSpPr>
            <a:spLocks noGrp="1"/>
          </p:cNvSpPr>
          <p:nvPr>
            <p:ph idx="1"/>
          </p:nvPr>
        </p:nvSpPr>
        <p:spPr/>
        <p:txBody>
          <a:bodyPr/>
          <a:lstStyle/>
          <a:p>
            <a:r>
              <a:rPr lang="es-419" dirty="0"/>
              <a:t>Ocurre cuando el microservicio está levantando y tiene la necesidad de cargar la configuración</a:t>
            </a:r>
          </a:p>
          <a:p>
            <a:r>
              <a:rPr lang="es-419" dirty="0"/>
              <a:t>La configuración puede estar en:</a:t>
            </a:r>
          </a:p>
          <a:p>
            <a:pPr lvl="1"/>
            <a:r>
              <a:rPr lang="es-419" dirty="0"/>
              <a:t>Properties?</a:t>
            </a:r>
          </a:p>
          <a:p>
            <a:pPr lvl="1"/>
            <a:r>
              <a:rPr lang="es-419" dirty="0"/>
              <a:t>Parametros línea de comandos</a:t>
            </a:r>
          </a:p>
          <a:p>
            <a:pPr lvl="1"/>
            <a:r>
              <a:rPr lang="es-419" dirty="0"/>
              <a:t>Variables de entorno</a:t>
            </a:r>
          </a:p>
          <a:p>
            <a:pPr lvl="2"/>
            <a:r>
              <a:rPr lang="es-419" dirty="0"/>
              <a:t>export CVALUE=THISISATEST</a:t>
            </a:r>
          </a:p>
          <a:p>
            <a:pPr lvl="2"/>
            <a:r>
              <a:rPr lang="es-419" dirty="0"/>
              <a:t>java -jar target/springcore-0.0.1-SNAPSHOT.jar</a:t>
            </a:r>
          </a:p>
          <a:p>
            <a:pPr lvl="1"/>
            <a:r>
              <a:rPr lang="es-419" dirty="0"/>
              <a:t>Repositorio centralizado</a:t>
            </a:r>
          </a:p>
          <a:p>
            <a:pPr lvl="1"/>
            <a:endParaRPr lang="es-419" dirty="0"/>
          </a:p>
        </p:txBody>
      </p:sp>
    </p:spTree>
    <p:extLst>
      <p:ext uri="{BB962C8B-B14F-4D97-AF65-F5344CB8AC3E}">
        <p14:creationId xmlns:p14="http://schemas.microsoft.com/office/powerpoint/2010/main" val="2357009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3D6D1-AC98-7740-822E-87A19E02BF84}"/>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B610FADD-5B9B-864E-ADD4-2793795E8660}"/>
              </a:ext>
            </a:extLst>
          </p:cNvPr>
          <p:cNvSpPr>
            <a:spLocks noGrp="1"/>
          </p:cNvSpPr>
          <p:nvPr>
            <p:ph idx="1"/>
          </p:nvPr>
        </p:nvSpPr>
        <p:spPr/>
        <p:txBody>
          <a:bodyPr/>
          <a:lstStyle/>
          <a:p>
            <a:r>
              <a:rPr lang="es-419" dirty="0"/>
              <a:t>Cambiar el valor de una propiedad del archivo application.properties</a:t>
            </a:r>
          </a:p>
          <a:p>
            <a:endParaRPr lang="es-419" dirty="0"/>
          </a:p>
          <a:p>
            <a:r>
              <a:rPr lang="es-419" dirty="0"/>
              <a:t>java -jar target/springcore-0.0.1-SNAPSHOT.jar --cValue=OTRO</a:t>
            </a:r>
          </a:p>
          <a:p>
            <a:endParaRPr lang="es-419" dirty="0"/>
          </a:p>
        </p:txBody>
      </p:sp>
    </p:spTree>
    <p:extLst>
      <p:ext uri="{BB962C8B-B14F-4D97-AF65-F5344CB8AC3E}">
        <p14:creationId xmlns:p14="http://schemas.microsoft.com/office/powerpoint/2010/main" val="1568370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93B6E0-43A0-4C44-9D0D-9483F162345C}"/>
              </a:ext>
            </a:extLst>
          </p:cNvPr>
          <p:cNvSpPr>
            <a:spLocks noGrp="1"/>
          </p:cNvSpPr>
          <p:nvPr>
            <p:ph type="title"/>
          </p:nvPr>
        </p:nvSpPr>
        <p:spPr/>
        <p:txBody>
          <a:bodyPr/>
          <a:lstStyle/>
          <a:p>
            <a:r>
              <a:rPr lang="es-419" dirty="0"/>
              <a:t>Descubrimiento de microservicios</a:t>
            </a:r>
          </a:p>
        </p:txBody>
      </p:sp>
      <p:sp>
        <p:nvSpPr>
          <p:cNvPr id="3" name="Marcador de contenido 2">
            <a:extLst>
              <a:ext uri="{FF2B5EF4-FFF2-40B4-BE49-F238E27FC236}">
                <a16:creationId xmlns:a16="http://schemas.microsoft.com/office/drawing/2014/main" id="{B92303AE-EEF4-1943-9C85-45F9F8BEBC0F}"/>
              </a:ext>
            </a:extLst>
          </p:cNvPr>
          <p:cNvSpPr>
            <a:spLocks noGrp="1"/>
          </p:cNvSpPr>
          <p:nvPr>
            <p:ph idx="1"/>
          </p:nvPr>
        </p:nvSpPr>
        <p:spPr>
          <a:xfrm>
            <a:off x="838200" y="1825625"/>
            <a:ext cx="5092083" cy="4351338"/>
          </a:xfrm>
        </p:spPr>
        <p:txBody>
          <a:bodyPr/>
          <a:lstStyle/>
          <a:p>
            <a:r>
              <a:rPr lang="es-419" dirty="0"/>
              <a:t>Los microservicios mueren constantemente</a:t>
            </a:r>
          </a:p>
          <a:p>
            <a:r>
              <a:rPr lang="es-419" dirty="0"/>
              <a:t>Las direcciones de los servicios cambian cuando renacen</a:t>
            </a:r>
          </a:p>
          <a:p>
            <a:r>
              <a:rPr lang="es-419" dirty="0"/>
              <a:t>Los microservicios se autoregistran a una herramienta de ”Service Discovery”</a:t>
            </a:r>
          </a:p>
          <a:p>
            <a:r>
              <a:rPr lang="es-419" dirty="0"/>
              <a:t>La ubicación de un servicio es transparente para un cliente</a:t>
            </a:r>
          </a:p>
          <a:p>
            <a:endParaRPr lang="es-419" dirty="0"/>
          </a:p>
        </p:txBody>
      </p:sp>
      <p:pic>
        <p:nvPicPr>
          <p:cNvPr id="4" name="Imagen 3">
            <a:extLst>
              <a:ext uri="{FF2B5EF4-FFF2-40B4-BE49-F238E27FC236}">
                <a16:creationId xmlns:a16="http://schemas.microsoft.com/office/drawing/2014/main" id="{9897A270-A2F8-B444-B885-F486DCC99920}"/>
              </a:ext>
            </a:extLst>
          </p:cNvPr>
          <p:cNvPicPr>
            <a:picLocks noChangeAspect="1"/>
          </p:cNvPicPr>
          <p:nvPr/>
        </p:nvPicPr>
        <p:blipFill>
          <a:blip r:embed="rId2"/>
          <a:stretch>
            <a:fillRect/>
          </a:stretch>
        </p:blipFill>
        <p:spPr>
          <a:xfrm>
            <a:off x="6661212" y="1594806"/>
            <a:ext cx="5137212" cy="3984632"/>
          </a:xfrm>
          <a:prstGeom prst="rect">
            <a:avLst/>
          </a:prstGeom>
        </p:spPr>
      </p:pic>
    </p:spTree>
    <p:extLst>
      <p:ext uri="{BB962C8B-B14F-4D97-AF65-F5344CB8AC3E}">
        <p14:creationId xmlns:p14="http://schemas.microsoft.com/office/powerpoint/2010/main" val="158597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1EC064-44BD-7141-85B5-03F39C2F1116}"/>
              </a:ext>
            </a:extLst>
          </p:cNvPr>
          <p:cNvSpPr>
            <a:spLocks noGrp="1"/>
          </p:cNvSpPr>
          <p:nvPr>
            <p:ph type="title"/>
          </p:nvPr>
        </p:nvSpPr>
        <p:spPr/>
        <p:txBody>
          <a:bodyPr/>
          <a:lstStyle/>
          <a:p>
            <a:r>
              <a:rPr lang="es-419" dirty="0"/>
              <a:t>Sesiones</a:t>
            </a:r>
          </a:p>
        </p:txBody>
      </p:sp>
      <p:sp>
        <p:nvSpPr>
          <p:cNvPr id="3" name="Marcador de contenido 2">
            <a:extLst>
              <a:ext uri="{FF2B5EF4-FFF2-40B4-BE49-F238E27FC236}">
                <a16:creationId xmlns:a16="http://schemas.microsoft.com/office/drawing/2014/main" id="{75DFFDC9-084D-654F-87DE-A539F1009913}"/>
              </a:ext>
            </a:extLst>
          </p:cNvPr>
          <p:cNvSpPr>
            <a:spLocks noGrp="1"/>
          </p:cNvSpPr>
          <p:nvPr>
            <p:ph idx="1"/>
          </p:nvPr>
        </p:nvSpPr>
        <p:spPr/>
        <p:txBody>
          <a:bodyPr/>
          <a:lstStyle/>
          <a:p>
            <a:r>
              <a:rPr lang="es-419" b="1" dirty="0"/>
              <a:t>Sesión 1</a:t>
            </a:r>
            <a:r>
              <a:rPr lang="es-419" dirty="0"/>
              <a:t> : 3 de Agosto del 2019</a:t>
            </a:r>
          </a:p>
          <a:p>
            <a:r>
              <a:rPr lang="es-419" b="1" dirty="0"/>
              <a:t>Sesión 2 </a:t>
            </a:r>
            <a:r>
              <a:rPr lang="es-419" dirty="0"/>
              <a:t>: 10 de Agosto del 2019</a:t>
            </a:r>
          </a:p>
          <a:p>
            <a:r>
              <a:rPr lang="es-419" b="1" dirty="0"/>
              <a:t>Sesión 3</a:t>
            </a:r>
            <a:r>
              <a:rPr lang="es-419" dirty="0"/>
              <a:t> : 17 de Agosto del 2019</a:t>
            </a:r>
          </a:p>
          <a:p>
            <a:r>
              <a:rPr lang="es-419" b="1" dirty="0"/>
              <a:t>Sesión 4</a:t>
            </a:r>
            <a:r>
              <a:rPr lang="es-419" dirty="0"/>
              <a:t> : 24 de Agosto del 2019</a:t>
            </a:r>
          </a:p>
          <a:p>
            <a:r>
              <a:rPr lang="es-419" b="1" dirty="0"/>
              <a:t>Sesión 5</a:t>
            </a:r>
            <a:r>
              <a:rPr lang="es-419" dirty="0"/>
              <a:t> : 31 de Agosto del 2019</a:t>
            </a:r>
          </a:p>
          <a:p>
            <a:endParaRPr lang="es-419" dirty="0"/>
          </a:p>
          <a:p>
            <a:r>
              <a:rPr lang="es-419" dirty="0"/>
              <a:t>Horario 9:00 a 18:00</a:t>
            </a:r>
          </a:p>
          <a:p>
            <a:r>
              <a:rPr lang="es-419" dirty="0"/>
              <a:t>Hora de comida: 13:00-14:00</a:t>
            </a:r>
          </a:p>
          <a:p>
            <a:endParaRPr lang="es-419" dirty="0"/>
          </a:p>
        </p:txBody>
      </p:sp>
    </p:spTree>
    <p:extLst>
      <p:ext uri="{BB962C8B-B14F-4D97-AF65-F5344CB8AC3E}">
        <p14:creationId xmlns:p14="http://schemas.microsoft.com/office/powerpoint/2010/main" val="3856129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1BEEA-5F3E-3848-8E25-A53863B49120}"/>
              </a:ext>
            </a:extLst>
          </p:cNvPr>
          <p:cNvSpPr>
            <a:spLocks noGrp="1"/>
          </p:cNvSpPr>
          <p:nvPr>
            <p:ph type="title"/>
          </p:nvPr>
        </p:nvSpPr>
        <p:spPr/>
        <p:txBody>
          <a:bodyPr/>
          <a:lstStyle/>
          <a:p>
            <a:r>
              <a:rPr lang="es-419" dirty="0"/>
              <a:t>Salud de las aplicaciones</a:t>
            </a:r>
          </a:p>
        </p:txBody>
      </p:sp>
      <p:sp>
        <p:nvSpPr>
          <p:cNvPr id="3" name="Marcador de contenido 2">
            <a:extLst>
              <a:ext uri="{FF2B5EF4-FFF2-40B4-BE49-F238E27FC236}">
                <a16:creationId xmlns:a16="http://schemas.microsoft.com/office/drawing/2014/main" id="{0006EF3E-DF10-8840-9902-1957A8B1A635}"/>
              </a:ext>
            </a:extLst>
          </p:cNvPr>
          <p:cNvSpPr>
            <a:spLocks noGrp="1"/>
          </p:cNvSpPr>
          <p:nvPr>
            <p:ph idx="1"/>
          </p:nvPr>
        </p:nvSpPr>
        <p:spPr/>
        <p:txBody>
          <a:bodyPr/>
          <a:lstStyle/>
          <a:p>
            <a:r>
              <a:rPr lang="es-419" dirty="0"/>
              <a:t>Los microservicios deben de ser capaces de monitorear su salud</a:t>
            </a:r>
          </a:p>
          <a:p>
            <a:r>
              <a:rPr lang="es-419" dirty="0"/>
              <a:t>La salud del microservicio se expone mediante una interfaz</a:t>
            </a:r>
          </a:p>
          <a:p>
            <a:r>
              <a:rPr lang="es-419" dirty="0"/>
              <a:t>El agente de service discovery usa la interfaz para saber cuales instancias estan vivas</a:t>
            </a:r>
          </a:p>
          <a:p>
            <a:endParaRPr lang="es-419" dirty="0"/>
          </a:p>
        </p:txBody>
      </p:sp>
    </p:spTree>
    <p:extLst>
      <p:ext uri="{BB962C8B-B14F-4D97-AF65-F5344CB8AC3E}">
        <p14:creationId xmlns:p14="http://schemas.microsoft.com/office/powerpoint/2010/main" val="3160629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D5F1E-E565-C441-9E6C-6A77CBBF0325}"/>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DB8D7A80-D1AA-8D49-B96C-630094DDC8C3}"/>
              </a:ext>
            </a:extLst>
          </p:cNvPr>
          <p:cNvSpPr>
            <a:spLocks noGrp="1"/>
          </p:cNvSpPr>
          <p:nvPr>
            <p:ph idx="1"/>
          </p:nvPr>
        </p:nvSpPr>
        <p:spPr/>
        <p:txBody>
          <a:bodyPr/>
          <a:lstStyle/>
          <a:p>
            <a:r>
              <a:rPr lang="es-419" dirty="0"/>
              <a:t>Configurar Spring Boot actuator</a:t>
            </a:r>
          </a:p>
          <a:p>
            <a:pPr lvl="1"/>
            <a:r>
              <a:rPr lang="es-419" dirty="0"/>
              <a:t>Agregar la dependencia</a:t>
            </a:r>
          </a:p>
          <a:p>
            <a:pPr lvl="1"/>
            <a:r>
              <a:rPr lang="es-419" dirty="0"/>
              <a:t>Endpoints:</a:t>
            </a:r>
          </a:p>
          <a:p>
            <a:pPr lvl="2"/>
            <a:r>
              <a:rPr lang="es-419" dirty="0"/>
              <a:t>Health</a:t>
            </a:r>
          </a:p>
          <a:p>
            <a:pPr lvl="3"/>
            <a:r>
              <a:rPr lang="es-419" dirty="0"/>
              <a:t>Show-details: true</a:t>
            </a:r>
          </a:p>
          <a:p>
            <a:pPr lvl="2"/>
            <a:r>
              <a:rPr lang="es-419" dirty="0"/>
              <a:t>Info</a:t>
            </a:r>
          </a:p>
          <a:p>
            <a:pPr lvl="3"/>
            <a:r>
              <a:rPr lang="es-419" dirty="0"/>
              <a:t>Modificar plugin para que muestre detalles</a:t>
            </a:r>
          </a:p>
          <a:p>
            <a:pPr lvl="2"/>
            <a:r>
              <a:rPr lang="es-419" dirty="0"/>
              <a:t>Metrics</a:t>
            </a:r>
          </a:p>
          <a:p>
            <a:pPr lvl="3"/>
            <a:r>
              <a:rPr lang="es-419" dirty="0"/>
              <a:t>Habilitar el endpoint</a:t>
            </a:r>
          </a:p>
          <a:p>
            <a:pPr lvl="3"/>
            <a:r>
              <a:rPr lang="es-419" dirty="0"/>
              <a:t>Visualizar métricas</a:t>
            </a:r>
          </a:p>
        </p:txBody>
      </p:sp>
    </p:spTree>
    <p:extLst>
      <p:ext uri="{BB962C8B-B14F-4D97-AF65-F5344CB8AC3E}">
        <p14:creationId xmlns:p14="http://schemas.microsoft.com/office/powerpoint/2010/main" val="2872031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A66D40-6E8E-7143-AF3E-259CFCF1D5A6}"/>
              </a:ext>
            </a:extLst>
          </p:cNvPr>
          <p:cNvSpPr>
            <a:spLocks noGrp="1"/>
          </p:cNvSpPr>
          <p:nvPr>
            <p:ph type="title"/>
          </p:nvPr>
        </p:nvSpPr>
        <p:spPr/>
        <p:txBody>
          <a:bodyPr/>
          <a:lstStyle/>
          <a:p>
            <a:r>
              <a:rPr lang="es-419" dirty="0"/>
              <a:t>3 perspectivas</a:t>
            </a:r>
          </a:p>
        </p:txBody>
      </p:sp>
      <p:sp>
        <p:nvSpPr>
          <p:cNvPr id="3" name="Marcador de contenido 2">
            <a:extLst>
              <a:ext uri="{FF2B5EF4-FFF2-40B4-BE49-F238E27FC236}">
                <a16:creationId xmlns:a16="http://schemas.microsoft.com/office/drawing/2014/main" id="{639F4E3C-9D56-4048-92E8-0856A3507E98}"/>
              </a:ext>
            </a:extLst>
          </p:cNvPr>
          <p:cNvSpPr>
            <a:spLocks noGrp="1"/>
          </p:cNvSpPr>
          <p:nvPr>
            <p:ph idx="1"/>
          </p:nvPr>
        </p:nvSpPr>
        <p:spPr/>
        <p:txBody>
          <a:bodyPr/>
          <a:lstStyle/>
          <a:p>
            <a:r>
              <a:rPr lang="es-419" dirty="0"/>
              <a:t>La fusión de las 3 perspectivas enriquece el diseño de nuestros microservicios con distintos puntos de vista</a:t>
            </a:r>
          </a:p>
          <a:p>
            <a:endParaRPr lang="es-419" dirty="0"/>
          </a:p>
          <a:p>
            <a:endParaRPr lang="es-419" dirty="0"/>
          </a:p>
        </p:txBody>
      </p:sp>
    </p:spTree>
    <p:extLst>
      <p:ext uri="{BB962C8B-B14F-4D97-AF65-F5344CB8AC3E}">
        <p14:creationId xmlns:p14="http://schemas.microsoft.com/office/powerpoint/2010/main" val="39694418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F2638BD-3B62-304B-9A61-90F992352DBD}"/>
              </a:ext>
            </a:extLst>
          </p:cNvPr>
          <p:cNvSpPr>
            <a:spLocks noGrp="1"/>
          </p:cNvSpPr>
          <p:nvPr>
            <p:ph type="title"/>
          </p:nvPr>
        </p:nvSpPr>
        <p:spPr/>
        <p:txBody>
          <a:bodyPr/>
          <a:lstStyle/>
          <a:p>
            <a:r>
              <a:rPr lang="es-419" dirty="0"/>
              <a:t>Testing de Microservicios</a:t>
            </a:r>
          </a:p>
        </p:txBody>
      </p:sp>
      <p:sp>
        <p:nvSpPr>
          <p:cNvPr id="5" name="Marcador de texto 4">
            <a:extLst>
              <a:ext uri="{FF2B5EF4-FFF2-40B4-BE49-F238E27FC236}">
                <a16:creationId xmlns:a16="http://schemas.microsoft.com/office/drawing/2014/main" id="{8B8DD4C4-7DA8-5E43-9AD3-FA21A1A425DB}"/>
              </a:ext>
            </a:extLst>
          </p:cNvPr>
          <p:cNvSpPr>
            <a:spLocks noGrp="1"/>
          </p:cNvSpPr>
          <p:nvPr>
            <p:ph type="body" idx="1"/>
          </p:nvPr>
        </p:nvSpPr>
        <p:spPr/>
        <p:txBody>
          <a:bodyPr/>
          <a:lstStyle/>
          <a:p>
            <a:endParaRPr lang="es-419"/>
          </a:p>
        </p:txBody>
      </p:sp>
    </p:spTree>
    <p:extLst>
      <p:ext uri="{BB962C8B-B14F-4D97-AF65-F5344CB8AC3E}">
        <p14:creationId xmlns:p14="http://schemas.microsoft.com/office/powerpoint/2010/main" val="3075085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39EB2-475C-F54F-BB97-110798AB8640}"/>
              </a:ext>
            </a:extLst>
          </p:cNvPr>
          <p:cNvSpPr>
            <a:spLocks noGrp="1"/>
          </p:cNvSpPr>
          <p:nvPr>
            <p:ph type="title"/>
          </p:nvPr>
        </p:nvSpPr>
        <p:spPr/>
        <p:txBody>
          <a:bodyPr/>
          <a:lstStyle/>
          <a:p>
            <a:r>
              <a:rPr lang="es-419" dirty="0"/>
              <a:t>Por qué son importantes las pruebas?</a:t>
            </a:r>
          </a:p>
        </p:txBody>
      </p:sp>
      <p:sp>
        <p:nvSpPr>
          <p:cNvPr id="3" name="Marcador de contenido 2">
            <a:extLst>
              <a:ext uri="{FF2B5EF4-FFF2-40B4-BE49-F238E27FC236}">
                <a16:creationId xmlns:a16="http://schemas.microsoft.com/office/drawing/2014/main" id="{F99A37E1-C38D-D744-AA5A-01C7F9C2EEC7}"/>
              </a:ext>
            </a:extLst>
          </p:cNvPr>
          <p:cNvSpPr>
            <a:spLocks noGrp="1"/>
          </p:cNvSpPr>
          <p:nvPr>
            <p:ph idx="1"/>
          </p:nvPr>
        </p:nvSpPr>
        <p:spPr/>
        <p:txBody>
          <a:bodyPr/>
          <a:lstStyle/>
          <a:p>
            <a:endParaRPr lang="es-419" dirty="0"/>
          </a:p>
        </p:txBody>
      </p:sp>
    </p:spTree>
    <p:extLst>
      <p:ext uri="{BB962C8B-B14F-4D97-AF65-F5344CB8AC3E}">
        <p14:creationId xmlns:p14="http://schemas.microsoft.com/office/powerpoint/2010/main" val="276796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39EB2-475C-F54F-BB97-110798AB8640}"/>
              </a:ext>
            </a:extLst>
          </p:cNvPr>
          <p:cNvSpPr>
            <a:spLocks noGrp="1"/>
          </p:cNvSpPr>
          <p:nvPr>
            <p:ph type="title"/>
          </p:nvPr>
        </p:nvSpPr>
        <p:spPr/>
        <p:txBody>
          <a:bodyPr/>
          <a:lstStyle/>
          <a:p>
            <a:r>
              <a:rPr lang="es-419" dirty="0"/>
              <a:t>Por qué son importantes las pruebas?</a:t>
            </a:r>
          </a:p>
        </p:txBody>
      </p:sp>
      <p:sp>
        <p:nvSpPr>
          <p:cNvPr id="3" name="Marcador de contenido 2">
            <a:extLst>
              <a:ext uri="{FF2B5EF4-FFF2-40B4-BE49-F238E27FC236}">
                <a16:creationId xmlns:a16="http://schemas.microsoft.com/office/drawing/2014/main" id="{F99A37E1-C38D-D744-AA5A-01C7F9C2EEC7}"/>
              </a:ext>
            </a:extLst>
          </p:cNvPr>
          <p:cNvSpPr>
            <a:spLocks noGrp="1"/>
          </p:cNvSpPr>
          <p:nvPr>
            <p:ph idx="1"/>
          </p:nvPr>
        </p:nvSpPr>
        <p:spPr/>
        <p:txBody>
          <a:bodyPr>
            <a:normAutofit fontScale="92500" lnSpcReduction="20000"/>
          </a:bodyPr>
          <a:lstStyle/>
          <a:p>
            <a:r>
              <a:rPr lang="es-419" dirty="0"/>
              <a:t>Incrementan la calidad</a:t>
            </a:r>
          </a:p>
          <a:p>
            <a:r>
              <a:rPr lang="es-419" dirty="0"/>
              <a:t>Ayudan a encontrar bugs</a:t>
            </a:r>
          </a:p>
          <a:p>
            <a:r>
              <a:rPr lang="es-419" dirty="0"/>
              <a:t>Es más confiable y rápido que el testing manual</a:t>
            </a:r>
          </a:p>
          <a:p>
            <a:r>
              <a:rPr lang="es-419" dirty="0"/>
              <a:t>Reutilizables</a:t>
            </a:r>
          </a:p>
          <a:p>
            <a:r>
              <a:rPr lang="es-419" dirty="0"/>
              <a:t>Menos recursos</a:t>
            </a:r>
          </a:p>
          <a:p>
            <a:r>
              <a:rPr lang="es-419" dirty="0"/>
              <a:t>Ahorran tiempo</a:t>
            </a:r>
          </a:p>
          <a:p>
            <a:r>
              <a:rPr lang="es-419" dirty="0"/>
              <a:t>Sirven como documentación</a:t>
            </a:r>
          </a:p>
          <a:p>
            <a:r>
              <a:rPr lang="es-419" dirty="0"/>
              <a:t>Permiten poner carga en el sistema</a:t>
            </a:r>
          </a:p>
          <a:p>
            <a:r>
              <a:rPr lang="es-419" dirty="0"/>
              <a:t>Reducen el tiempo de feedback</a:t>
            </a:r>
          </a:p>
          <a:p>
            <a:r>
              <a:rPr lang="es-419" dirty="0"/>
              <a:t>Nos dan confianza y tranquilidad</a:t>
            </a:r>
          </a:p>
        </p:txBody>
      </p:sp>
    </p:spTree>
    <p:extLst>
      <p:ext uri="{BB962C8B-B14F-4D97-AF65-F5344CB8AC3E}">
        <p14:creationId xmlns:p14="http://schemas.microsoft.com/office/powerpoint/2010/main" val="3504739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EE7212-68DB-6C42-9672-A32504EFCC56}"/>
              </a:ext>
            </a:extLst>
          </p:cNvPr>
          <p:cNvSpPr>
            <a:spLocks noGrp="1"/>
          </p:cNvSpPr>
          <p:nvPr>
            <p:ph type="title"/>
          </p:nvPr>
        </p:nvSpPr>
        <p:spPr/>
        <p:txBody>
          <a:bodyPr/>
          <a:lstStyle/>
          <a:p>
            <a:r>
              <a:rPr lang="es-419" dirty="0"/>
              <a:t>El costo de las pruebas</a:t>
            </a:r>
          </a:p>
        </p:txBody>
      </p:sp>
      <p:pic>
        <p:nvPicPr>
          <p:cNvPr id="4" name="Marcador de contenido 3">
            <a:extLst>
              <a:ext uri="{FF2B5EF4-FFF2-40B4-BE49-F238E27FC236}">
                <a16:creationId xmlns:a16="http://schemas.microsoft.com/office/drawing/2014/main" id="{81BD49BB-B441-474B-841B-CBB4BD82DBBE}"/>
              </a:ext>
            </a:extLst>
          </p:cNvPr>
          <p:cNvPicPr>
            <a:picLocks noGrp="1" noChangeAspect="1"/>
          </p:cNvPicPr>
          <p:nvPr>
            <p:ph idx="1"/>
          </p:nvPr>
        </p:nvPicPr>
        <p:blipFill>
          <a:blip r:embed="rId2"/>
          <a:stretch>
            <a:fillRect/>
          </a:stretch>
        </p:blipFill>
        <p:spPr>
          <a:xfrm>
            <a:off x="1902483" y="1825625"/>
            <a:ext cx="8387034" cy="4351338"/>
          </a:xfrm>
          <a:prstGeom prst="rect">
            <a:avLst/>
          </a:prstGeom>
        </p:spPr>
      </p:pic>
    </p:spTree>
    <p:extLst>
      <p:ext uri="{BB962C8B-B14F-4D97-AF65-F5344CB8AC3E}">
        <p14:creationId xmlns:p14="http://schemas.microsoft.com/office/powerpoint/2010/main" val="2788893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04DB3-8258-AC4B-81A9-157003E9156E}"/>
              </a:ext>
            </a:extLst>
          </p:cNvPr>
          <p:cNvSpPr>
            <a:spLocks noGrp="1"/>
          </p:cNvSpPr>
          <p:nvPr>
            <p:ph type="title"/>
          </p:nvPr>
        </p:nvSpPr>
        <p:spPr/>
        <p:txBody>
          <a:bodyPr/>
          <a:lstStyle/>
          <a:p>
            <a:r>
              <a:rPr lang="es-419" dirty="0"/>
              <a:t>Quien hace las pruebas?</a:t>
            </a:r>
          </a:p>
        </p:txBody>
      </p:sp>
      <p:pic>
        <p:nvPicPr>
          <p:cNvPr id="4" name="Marcador de contenido 3">
            <a:extLst>
              <a:ext uri="{FF2B5EF4-FFF2-40B4-BE49-F238E27FC236}">
                <a16:creationId xmlns:a16="http://schemas.microsoft.com/office/drawing/2014/main" id="{976D0547-5B52-4E4F-B1C8-689D4A9AEA90}"/>
              </a:ext>
            </a:extLst>
          </p:cNvPr>
          <p:cNvPicPr>
            <a:picLocks noGrp="1" noChangeAspect="1"/>
          </p:cNvPicPr>
          <p:nvPr>
            <p:ph idx="1"/>
          </p:nvPr>
        </p:nvPicPr>
        <p:blipFill>
          <a:blip r:embed="rId2"/>
          <a:stretch>
            <a:fillRect/>
          </a:stretch>
        </p:blipFill>
        <p:spPr>
          <a:xfrm>
            <a:off x="3871502" y="1690688"/>
            <a:ext cx="3947132" cy="4626039"/>
          </a:xfrm>
          <a:prstGeom prst="rect">
            <a:avLst/>
          </a:prstGeom>
        </p:spPr>
      </p:pic>
    </p:spTree>
    <p:extLst>
      <p:ext uri="{BB962C8B-B14F-4D97-AF65-F5344CB8AC3E}">
        <p14:creationId xmlns:p14="http://schemas.microsoft.com/office/powerpoint/2010/main" val="889001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2840041-8E29-A444-B151-48D71D938F2E}"/>
              </a:ext>
            </a:extLst>
          </p:cNvPr>
          <p:cNvSpPr>
            <a:spLocks noGrp="1"/>
          </p:cNvSpPr>
          <p:nvPr>
            <p:ph type="title"/>
          </p:nvPr>
        </p:nvSpPr>
        <p:spPr/>
        <p:txBody>
          <a:bodyPr/>
          <a:lstStyle/>
          <a:p>
            <a:r>
              <a:rPr lang="es-419" dirty="0"/>
              <a:t>Piramide del testing</a:t>
            </a:r>
          </a:p>
        </p:txBody>
      </p:sp>
      <p:pic>
        <p:nvPicPr>
          <p:cNvPr id="8" name="Marcador de contenido 7">
            <a:extLst>
              <a:ext uri="{FF2B5EF4-FFF2-40B4-BE49-F238E27FC236}">
                <a16:creationId xmlns:a16="http://schemas.microsoft.com/office/drawing/2014/main" id="{EF8E4ECB-8ACC-0B4E-A90F-169990CC1CF9}"/>
              </a:ext>
            </a:extLst>
          </p:cNvPr>
          <p:cNvPicPr>
            <a:picLocks noGrp="1" noChangeAspect="1"/>
          </p:cNvPicPr>
          <p:nvPr>
            <p:ph idx="1"/>
          </p:nvPr>
        </p:nvPicPr>
        <p:blipFill>
          <a:blip r:embed="rId2"/>
          <a:stretch>
            <a:fillRect/>
          </a:stretch>
        </p:blipFill>
        <p:spPr>
          <a:xfrm>
            <a:off x="3517900" y="2128044"/>
            <a:ext cx="5156200" cy="3746500"/>
          </a:xfrm>
          <a:prstGeom prst="rect">
            <a:avLst/>
          </a:prstGeom>
        </p:spPr>
      </p:pic>
    </p:spTree>
    <p:extLst>
      <p:ext uri="{BB962C8B-B14F-4D97-AF65-F5344CB8AC3E}">
        <p14:creationId xmlns:p14="http://schemas.microsoft.com/office/powerpoint/2010/main" val="1639123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39EB2-475C-F54F-BB97-110798AB8640}"/>
              </a:ext>
            </a:extLst>
          </p:cNvPr>
          <p:cNvSpPr>
            <a:spLocks noGrp="1"/>
          </p:cNvSpPr>
          <p:nvPr>
            <p:ph type="title"/>
          </p:nvPr>
        </p:nvSpPr>
        <p:spPr/>
        <p:txBody>
          <a:bodyPr/>
          <a:lstStyle/>
          <a:p>
            <a:r>
              <a:rPr lang="es-419" dirty="0"/>
              <a:t>Unit testing</a:t>
            </a:r>
          </a:p>
        </p:txBody>
      </p:sp>
      <p:sp>
        <p:nvSpPr>
          <p:cNvPr id="3" name="Marcador de contenido 2">
            <a:extLst>
              <a:ext uri="{FF2B5EF4-FFF2-40B4-BE49-F238E27FC236}">
                <a16:creationId xmlns:a16="http://schemas.microsoft.com/office/drawing/2014/main" id="{F99A37E1-C38D-D744-AA5A-01C7F9C2EEC7}"/>
              </a:ext>
            </a:extLst>
          </p:cNvPr>
          <p:cNvSpPr>
            <a:spLocks noGrp="1"/>
          </p:cNvSpPr>
          <p:nvPr>
            <p:ph idx="1"/>
          </p:nvPr>
        </p:nvSpPr>
        <p:spPr/>
        <p:txBody>
          <a:bodyPr/>
          <a:lstStyle/>
          <a:p>
            <a:r>
              <a:rPr lang="es-419" dirty="0"/>
              <a:t>Prueban una clase</a:t>
            </a:r>
          </a:p>
          <a:p>
            <a:r>
              <a:rPr lang="es-419" dirty="0"/>
              <a:t>La clase debe ser testeable</a:t>
            </a:r>
          </a:p>
          <a:p>
            <a:r>
              <a:rPr lang="es-419" dirty="0"/>
              <a:t>Aisla la clase a probar</a:t>
            </a:r>
          </a:p>
          <a:p>
            <a:pPr lvl="1"/>
            <a:r>
              <a:rPr lang="es-419" dirty="0"/>
              <a:t>Uso de Mocks y Spys</a:t>
            </a:r>
          </a:p>
          <a:p>
            <a:r>
              <a:rPr lang="es-419" dirty="0"/>
              <a:t>Verifican la lógica la aplicación</a:t>
            </a:r>
          </a:p>
          <a:p>
            <a:r>
              <a:rPr lang="es-419" dirty="0"/>
              <a:t>Puede ser social o solitario</a:t>
            </a:r>
          </a:p>
        </p:txBody>
      </p:sp>
    </p:spTree>
    <p:extLst>
      <p:ext uri="{BB962C8B-B14F-4D97-AF65-F5344CB8AC3E}">
        <p14:creationId xmlns:p14="http://schemas.microsoft.com/office/powerpoint/2010/main" val="188900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A8E300-F902-3542-B73A-BABD05865ECA}"/>
              </a:ext>
            </a:extLst>
          </p:cNvPr>
          <p:cNvSpPr>
            <a:spLocks noGrp="1"/>
          </p:cNvSpPr>
          <p:nvPr>
            <p:ph type="title"/>
          </p:nvPr>
        </p:nvSpPr>
        <p:spPr/>
        <p:txBody>
          <a:bodyPr/>
          <a:lstStyle/>
          <a:p>
            <a:r>
              <a:rPr lang="es-419" dirty="0"/>
              <a:t>Arquitectura de Software</a:t>
            </a:r>
          </a:p>
        </p:txBody>
      </p:sp>
      <p:sp>
        <p:nvSpPr>
          <p:cNvPr id="3" name="Marcador de contenido 2">
            <a:extLst>
              <a:ext uri="{FF2B5EF4-FFF2-40B4-BE49-F238E27FC236}">
                <a16:creationId xmlns:a16="http://schemas.microsoft.com/office/drawing/2014/main" id="{5D53A269-0408-824A-A64F-2F12C1953E37}"/>
              </a:ext>
            </a:extLst>
          </p:cNvPr>
          <p:cNvSpPr>
            <a:spLocks noGrp="1"/>
          </p:cNvSpPr>
          <p:nvPr>
            <p:ph idx="1"/>
          </p:nvPr>
        </p:nvSpPr>
        <p:spPr/>
        <p:txBody>
          <a:bodyPr/>
          <a:lstStyle/>
          <a:p>
            <a:r>
              <a:rPr lang="es-419" dirty="0"/>
              <a:t>La arquitectura de una aplicación es el conjunto de estructuras necesarias para razonar sobre el sistema.</a:t>
            </a:r>
          </a:p>
          <a:p>
            <a:endParaRPr lang="es-419" dirty="0"/>
          </a:p>
          <a:p>
            <a:r>
              <a:rPr lang="es-419" dirty="0"/>
              <a:t>Esta compuesta por los elementos de software, las relaciones entre ellos y las propiedades de los dos.</a:t>
            </a:r>
          </a:p>
          <a:p>
            <a:endParaRPr lang="es-419" dirty="0"/>
          </a:p>
          <a:p>
            <a:r>
              <a:rPr lang="es-419" dirty="0"/>
              <a:t>Arquitectura = Elementos + relaciones + propiedades</a:t>
            </a:r>
          </a:p>
        </p:txBody>
      </p:sp>
    </p:spTree>
    <p:extLst>
      <p:ext uri="{BB962C8B-B14F-4D97-AF65-F5344CB8AC3E}">
        <p14:creationId xmlns:p14="http://schemas.microsoft.com/office/powerpoint/2010/main" val="47953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74F34-EF1D-FE4C-A1DE-2E8B5D88F707}"/>
              </a:ext>
            </a:extLst>
          </p:cNvPr>
          <p:cNvSpPr>
            <a:spLocks noGrp="1"/>
          </p:cNvSpPr>
          <p:nvPr>
            <p:ph type="title"/>
          </p:nvPr>
        </p:nvSpPr>
        <p:spPr/>
        <p:txBody>
          <a:bodyPr/>
          <a:lstStyle/>
          <a:p>
            <a:r>
              <a:rPr lang="es-419" dirty="0"/>
              <a:t>Unit Testing</a:t>
            </a:r>
          </a:p>
        </p:txBody>
      </p:sp>
      <p:pic>
        <p:nvPicPr>
          <p:cNvPr id="4" name="Marcador de contenido 3">
            <a:extLst>
              <a:ext uri="{FF2B5EF4-FFF2-40B4-BE49-F238E27FC236}">
                <a16:creationId xmlns:a16="http://schemas.microsoft.com/office/drawing/2014/main" id="{227C460E-3FD4-214E-825B-A5EC7BB400D2}"/>
              </a:ext>
            </a:extLst>
          </p:cNvPr>
          <p:cNvPicPr>
            <a:picLocks noGrp="1" noChangeAspect="1"/>
          </p:cNvPicPr>
          <p:nvPr>
            <p:ph idx="1"/>
          </p:nvPr>
        </p:nvPicPr>
        <p:blipFill>
          <a:blip r:embed="rId2"/>
          <a:stretch>
            <a:fillRect/>
          </a:stretch>
        </p:blipFill>
        <p:spPr>
          <a:xfrm>
            <a:off x="4330379" y="1825625"/>
            <a:ext cx="3531241" cy="4351338"/>
          </a:xfrm>
          <a:prstGeom prst="rect">
            <a:avLst/>
          </a:prstGeom>
        </p:spPr>
      </p:pic>
    </p:spTree>
    <p:extLst>
      <p:ext uri="{BB962C8B-B14F-4D97-AF65-F5344CB8AC3E}">
        <p14:creationId xmlns:p14="http://schemas.microsoft.com/office/powerpoint/2010/main" val="17467811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D0BEF-3F0D-854B-8906-7BD5CDFC440E}"/>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952AA7D7-CBCC-AF49-9C74-C426FFD34A6B}"/>
              </a:ext>
            </a:extLst>
          </p:cNvPr>
          <p:cNvSpPr>
            <a:spLocks noGrp="1"/>
          </p:cNvSpPr>
          <p:nvPr>
            <p:ph idx="1"/>
          </p:nvPr>
        </p:nvSpPr>
        <p:spPr/>
        <p:txBody>
          <a:bodyPr/>
          <a:lstStyle/>
          <a:p>
            <a:r>
              <a:rPr lang="es-419" dirty="0"/>
              <a:t>Agregar pruebas unitarias en:</a:t>
            </a:r>
          </a:p>
          <a:p>
            <a:pPr lvl="1"/>
            <a:r>
              <a:rPr lang="es-419" dirty="0"/>
              <a:t>MenuService</a:t>
            </a:r>
          </a:p>
          <a:p>
            <a:pPr lvl="1"/>
            <a:r>
              <a:rPr lang="es-419" dirty="0"/>
              <a:t>MenuController</a:t>
            </a:r>
          </a:p>
          <a:p>
            <a:endParaRPr lang="es-419" dirty="0"/>
          </a:p>
        </p:txBody>
      </p:sp>
    </p:spTree>
    <p:extLst>
      <p:ext uri="{BB962C8B-B14F-4D97-AF65-F5344CB8AC3E}">
        <p14:creationId xmlns:p14="http://schemas.microsoft.com/office/powerpoint/2010/main" val="1270909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7CF92C-1FCC-964A-9B10-E4BE9B08C0E7}"/>
              </a:ext>
            </a:extLst>
          </p:cNvPr>
          <p:cNvSpPr>
            <a:spLocks noGrp="1"/>
          </p:cNvSpPr>
          <p:nvPr>
            <p:ph type="title"/>
          </p:nvPr>
        </p:nvSpPr>
        <p:spPr/>
        <p:txBody>
          <a:bodyPr/>
          <a:lstStyle/>
          <a:p>
            <a:r>
              <a:rPr lang="es-419" dirty="0"/>
              <a:t>Integration testing</a:t>
            </a:r>
          </a:p>
        </p:txBody>
      </p:sp>
      <p:sp>
        <p:nvSpPr>
          <p:cNvPr id="3" name="Marcador de contenido 2">
            <a:extLst>
              <a:ext uri="{FF2B5EF4-FFF2-40B4-BE49-F238E27FC236}">
                <a16:creationId xmlns:a16="http://schemas.microsoft.com/office/drawing/2014/main" id="{DA72C25A-18EC-DB4C-9B38-AEF469694F15}"/>
              </a:ext>
            </a:extLst>
          </p:cNvPr>
          <p:cNvSpPr>
            <a:spLocks noGrp="1"/>
          </p:cNvSpPr>
          <p:nvPr>
            <p:ph idx="1"/>
          </p:nvPr>
        </p:nvSpPr>
        <p:spPr/>
        <p:txBody>
          <a:bodyPr/>
          <a:lstStyle/>
          <a:p>
            <a:r>
              <a:rPr lang="es-419" dirty="0"/>
              <a:t>Prueban la colaboración entre componentes de un sistema</a:t>
            </a:r>
          </a:p>
          <a:p>
            <a:r>
              <a:rPr lang="es-419" dirty="0"/>
              <a:t>Ejercitan canales de comunicación</a:t>
            </a:r>
          </a:p>
          <a:p>
            <a:r>
              <a:rPr lang="es-419" dirty="0"/>
              <a:t>En microservicios:</a:t>
            </a:r>
          </a:p>
          <a:p>
            <a:pPr lvl="1"/>
            <a:r>
              <a:rPr lang="es-419" dirty="0"/>
              <a:t>Prueban la integración del microservicio con otros sistemas</a:t>
            </a:r>
          </a:p>
          <a:p>
            <a:pPr lvl="2"/>
            <a:r>
              <a:rPr lang="es-419" dirty="0"/>
              <a:t>Otros microservicios</a:t>
            </a:r>
          </a:p>
          <a:p>
            <a:pPr lvl="2"/>
            <a:r>
              <a:rPr lang="es-419" dirty="0"/>
              <a:t>Base de datos</a:t>
            </a:r>
          </a:p>
          <a:p>
            <a:pPr lvl="2"/>
            <a:r>
              <a:rPr lang="es-419" dirty="0"/>
              <a:t>Cache</a:t>
            </a:r>
          </a:p>
          <a:p>
            <a:pPr lvl="2"/>
            <a:r>
              <a:rPr lang="es-419" dirty="0"/>
              <a:t>etc</a:t>
            </a:r>
          </a:p>
        </p:txBody>
      </p:sp>
    </p:spTree>
    <p:extLst>
      <p:ext uri="{BB962C8B-B14F-4D97-AF65-F5344CB8AC3E}">
        <p14:creationId xmlns:p14="http://schemas.microsoft.com/office/powerpoint/2010/main" val="2628276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6F849-1AAD-314E-B419-1E45E6C7F7AF}"/>
              </a:ext>
            </a:extLst>
          </p:cNvPr>
          <p:cNvSpPr>
            <a:spLocks noGrp="1"/>
          </p:cNvSpPr>
          <p:nvPr>
            <p:ph type="title"/>
          </p:nvPr>
        </p:nvSpPr>
        <p:spPr/>
        <p:txBody>
          <a:bodyPr/>
          <a:lstStyle/>
          <a:p>
            <a:r>
              <a:rPr lang="es-419" dirty="0"/>
              <a:t>Integration Testing</a:t>
            </a:r>
          </a:p>
        </p:txBody>
      </p:sp>
      <p:pic>
        <p:nvPicPr>
          <p:cNvPr id="4" name="Marcador de contenido 3">
            <a:extLst>
              <a:ext uri="{FF2B5EF4-FFF2-40B4-BE49-F238E27FC236}">
                <a16:creationId xmlns:a16="http://schemas.microsoft.com/office/drawing/2014/main" id="{01B8D323-5ECC-8646-97AD-1ACBB52C261E}"/>
              </a:ext>
            </a:extLst>
          </p:cNvPr>
          <p:cNvPicPr>
            <a:picLocks noGrp="1" noChangeAspect="1"/>
          </p:cNvPicPr>
          <p:nvPr>
            <p:ph idx="1"/>
          </p:nvPr>
        </p:nvPicPr>
        <p:blipFill>
          <a:blip r:embed="rId2"/>
          <a:stretch>
            <a:fillRect/>
          </a:stretch>
        </p:blipFill>
        <p:spPr>
          <a:xfrm>
            <a:off x="3305970" y="1825625"/>
            <a:ext cx="5580059" cy="4351338"/>
          </a:xfrm>
          <a:prstGeom prst="rect">
            <a:avLst/>
          </a:prstGeom>
        </p:spPr>
      </p:pic>
    </p:spTree>
    <p:extLst>
      <p:ext uri="{BB962C8B-B14F-4D97-AF65-F5344CB8AC3E}">
        <p14:creationId xmlns:p14="http://schemas.microsoft.com/office/powerpoint/2010/main" val="34232841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88FA26-E45E-314D-B0BD-C17C9FBA8FE9}"/>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52049484-5C0E-E14D-80D7-7938593A5CB3}"/>
              </a:ext>
            </a:extLst>
          </p:cNvPr>
          <p:cNvSpPr>
            <a:spLocks noGrp="1"/>
          </p:cNvSpPr>
          <p:nvPr>
            <p:ph idx="1"/>
          </p:nvPr>
        </p:nvSpPr>
        <p:spPr/>
        <p:txBody>
          <a:bodyPr/>
          <a:lstStyle/>
          <a:p>
            <a:r>
              <a:rPr lang="es-419" dirty="0"/>
              <a:t>Agregar pruebas de integración en:</a:t>
            </a:r>
          </a:p>
          <a:p>
            <a:pPr lvl="1"/>
            <a:r>
              <a:rPr lang="es-419" dirty="0"/>
              <a:t>MenuRepository</a:t>
            </a:r>
          </a:p>
          <a:p>
            <a:pPr lvl="1"/>
            <a:r>
              <a:rPr lang="es-419" dirty="0"/>
              <a:t>ExchangeGateway</a:t>
            </a:r>
          </a:p>
          <a:p>
            <a:pPr lvl="1"/>
            <a:endParaRPr lang="es-419" dirty="0"/>
          </a:p>
        </p:txBody>
      </p:sp>
    </p:spTree>
    <p:extLst>
      <p:ext uri="{BB962C8B-B14F-4D97-AF65-F5344CB8AC3E}">
        <p14:creationId xmlns:p14="http://schemas.microsoft.com/office/powerpoint/2010/main" val="1192378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4F773-ECA8-2A42-8241-18A9E2F0D5F2}"/>
              </a:ext>
            </a:extLst>
          </p:cNvPr>
          <p:cNvSpPr>
            <a:spLocks noGrp="1"/>
          </p:cNvSpPr>
          <p:nvPr>
            <p:ph type="title"/>
          </p:nvPr>
        </p:nvSpPr>
        <p:spPr/>
        <p:txBody>
          <a:bodyPr/>
          <a:lstStyle/>
          <a:p>
            <a:r>
              <a:rPr lang="es-419" dirty="0"/>
              <a:t>Component Testing</a:t>
            </a:r>
          </a:p>
        </p:txBody>
      </p:sp>
      <p:sp>
        <p:nvSpPr>
          <p:cNvPr id="3" name="Marcador de contenido 2">
            <a:extLst>
              <a:ext uri="{FF2B5EF4-FFF2-40B4-BE49-F238E27FC236}">
                <a16:creationId xmlns:a16="http://schemas.microsoft.com/office/drawing/2014/main" id="{7BA6ABE3-401B-C748-A60E-AF49E43254C1}"/>
              </a:ext>
            </a:extLst>
          </p:cNvPr>
          <p:cNvSpPr>
            <a:spLocks noGrp="1"/>
          </p:cNvSpPr>
          <p:nvPr>
            <p:ph idx="1"/>
          </p:nvPr>
        </p:nvSpPr>
        <p:spPr/>
        <p:txBody>
          <a:bodyPr/>
          <a:lstStyle/>
          <a:p>
            <a:r>
              <a:rPr lang="es-419" dirty="0"/>
              <a:t>En los microservicios, cuando hablamos de componente nos referimos al microservicio como tal</a:t>
            </a:r>
          </a:p>
          <a:p>
            <a:r>
              <a:rPr lang="es-419" dirty="0"/>
              <a:t>Probamos desde la perspectiva de nuestro cliente</a:t>
            </a:r>
          </a:p>
          <a:p>
            <a:pPr lvl="1"/>
            <a:r>
              <a:rPr lang="es-419" dirty="0"/>
              <a:t>Las pruebas de componente expresan las funcionalidades del microservicio</a:t>
            </a:r>
          </a:p>
          <a:p>
            <a:r>
              <a:rPr lang="es-419" dirty="0"/>
              <a:t>Reemplazamos dependencias externas por test doubles</a:t>
            </a:r>
          </a:p>
          <a:p>
            <a:endParaRPr lang="es-419" dirty="0"/>
          </a:p>
        </p:txBody>
      </p:sp>
    </p:spTree>
    <p:extLst>
      <p:ext uri="{BB962C8B-B14F-4D97-AF65-F5344CB8AC3E}">
        <p14:creationId xmlns:p14="http://schemas.microsoft.com/office/powerpoint/2010/main" val="968781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F7690-72CB-6142-A152-6B345388E5F3}"/>
              </a:ext>
            </a:extLst>
          </p:cNvPr>
          <p:cNvSpPr>
            <a:spLocks noGrp="1"/>
          </p:cNvSpPr>
          <p:nvPr>
            <p:ph type="title"/>
          </p:nvPr>
        </p:nvSpPr>
        <p:spPr/>
        <p:txBody>
          <a:bodyPr/>
          <a:lstStyle/>
          <a:p>
            <a:r>
              <a:rPr lang="es-419" dirty="0"/>
              <a:t>Component Testing</a:t>
            </a:r>
          </a:p>
        </p:txBody>
      </p:sp>
      <p:pic>
        <p:nvPicPr>
          <p:cNvPr id="4" name="Marcador de contenido 3">
            <a:extLst>
              <a:ext uri="{FF2B5EF4-FFF2-40B4-BE49-F238E27FC236}">
                <a16:creationId xmlns:a16="http://schemas.microsoft.com/office/drawing/2014/main" id="{E2420225-63B6-3D41-A1E3-14FA6EE19481}"/>
              </a:ext>
            </a:extLst>
          </p:cNvPr>
          <p:cNvPicPr>
            <a:picLocks noGrp="1" noChangeAspect="1"/>
          </p:cNvPicPr>
          <p:nvPr>
            <p:ph idx="1"/>
          </p:nvPr>
        </p:nvPicPr>
        <p:blipFill>
          <a:blip r:embed="rId2"/>
          <a:stretch>
            <a:fillRect/>
          </a:stretch>
        </p:blipFill>
        <p:spPr>
          <a:xfrm>
            <a:off x="1510592" y="1790114"/>
            <a:ext cx="2796650" cy="4351338"/>
          </a:xfrm>
          <a:prstGeom prst="rect">
            <a:avLst/>
          </a:prstGeom>
        </p:spPr>
      </p:pic>
      <p:pic>
        <p:nvPicPr>
          <p:cNvPr id="5" name="Imagen 4">
            <a:extLst>
              <a:ext uri="{FF2B5EF4-FFF2-40B4-BE49-F238E27FC236}">
                <a16:creationId xmlns:a16="http://schemas.microsoft.com/office/drawing/2014/main" id="{BA5F8151-6577-B341-9A56-9D1148B9F3A1}"/>
              </a:ext>
            </a:extLst>
          </p:cNvPr>
          <p:cNvPicPr>
            <a:picLocks noChangeAspect="1"/>
          </p:cNvPicPr>
          <p:nvPr/>
        </p:nvPicPr>
        <p:blipFill>
          <a:blip r:embed="rId3"/>
          <a:stretch>
            <a:fillRect/>
          </a:stretch>
        </p:blipFill>
        <p:spPr>
          <a:xfrm>
            <a:off x="4913544" y="4051423"/>
            <a:ext cx="6146800" cy="2235200"/>
          </a:xfrm>
          <a:prstGeom prst="rect">
            <a:avLst/>
          </a:prstGeom>
        </p:spPr>
      </p:pic>
    </p:spTree>
    <p:extLst>
      <p:ext uri="{BB962C8B-B14F-4D97-AF65-F5344CB8AC3E}">
        <p14:creationId xmlns:p14="http://schemas.microsoft.com/office/powerpoint/2010/main" val="670828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106CA1-20FE-0948-B849-1059E146D117}"/>
              </a:ext>
            </a:extLst>
          </p:cNvPr>
          <p:cNvSpPr>
            <a:spLocks noGrp="1"/>
          </p:cNvSpPr>
          <p:nvPr>
            <p:ph type="title"/>
          </p:nvPr>
        </p:nvSpPr>
        <p:spPr/>
        <p:txBody>
          <a:bodyPr/>
          <a:lstStyle/>
          <a:p>
            <a:r>
              <a:rPr lang="es-419" dirty="0"/>
              <a:t>Ejercicio</a:t>
            </a:r>
          </a:p>
        </p:txBody>
      </p:sp>
      <p:sp>
        <p:nvSpPr>
          <p:cNvPr id="3" name="Marcador de contenido 2">
            <a:extLst>
              <a:ext uri="{FF2B5EF4-FFF2-40B4-BE49-F238E27FC236}">
                <a16:creationId xmlns:a16="http://schemas.microsoft.com/office/drawing/2014/main" id="{DCCF5103-27C6-1B4D-8F5E-CF32BAE8F91B}"/>
              </a:ext>
            </a:extLst>
          </p:cNvPr>
          <p:cNvSpPr>
            <a:spLocks noGrp="1"/>
          </p:cNvSpPr>
          <p:nvPr>
            <p:ph idx="1"/>
          </p:nvPr>
        </p:nvSpPr>
        <p:spPr/>
        <p:txBody>
          <a:bodyPr/>
          <a:lstStyle/>
          <a:p>
            <a:r>
              <a:rPr lang="es-419" dirty="0"/>
              <a:t>Agregar pruebas de componente al microservicio Menu</a:t>
            </a:r>
          </a:p>
        </p:txBody>
      </p:sp>
    </p:spTree>
    <p:extLst>
      <p:ext uri="{BB962C8B-B14F-4D97-AF65-F5344CB8AC3E}">
        <p14:creationId xmlns:p14="http://schemas.microsoft.com/office/powerpoint/2010/main" val="923681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E9B15-88A0-0C4D-810C-9F6785DDD8D9}"/>
              </a:ext>
            </a:extLst>
          </p:cNvPr>
          <p:cNvSpPr>
            <a:spLocks noGrp="1"/>
          </p:cNvSpPr>
          <p:nvPr>
            <p:ph type="title"/>
          </p:nvPr>
        </p:nvSpPr>
        <p:spPr/>
        <p:txBody>
          <a:bodyPr/>
          <a:lstStyle/>
          <a:p>
            <a:r>
              <a:rPr lang="es-419" dirty="0"/>
              <a:t>Contract Testing</a:t>
            </a:r>
          </a:p>
        </p:txBody>
      </p:sp>
      <p:sp>
        <p:nvSpPr>
          <p:cNvPr id="3" name="Marcador de contenido 2">
            <a:extLst>
              <a:ext uri="{FF2B5EF4-FFF2-40B4-BE49-F238E27FC236}">
                <a16:creationId xmlns:a16="http://schemas.microsoft.com/office/drawing/2014/main" id="{50781EFD-C7E0-D649-9492-50BACBD4D3EA}"/>
              </a:ext>
            </a:extLst>
          </p:cNvPr>
          <p:cNvSpPr>
            <a:spLocks noGrp="1"/>
          </p:cNvSpPr>
          <p:nvPr>
            <p:ph idx="1"/>
          </p:nvPr>
        </p:nvSpPr>
        <p:spPr/>
        <p:txBody>
          <a:bodyPr/>
          <a:lstStyle/>
          <a:p>
            <a:r>
              <a:rPr lang="es-419" dirty="0"/>
              <a:t>Un contrato se crea cuando dos servicios se comunican entre si</a:t>
            </a:r>
          </a:p>
          <a:p>
            <a:r>
              <a:rPr lang="es-419" dirty="0"/>
              <a:t>Es importante que el contrato se mantenga siempre</a:t>
            </a:r>
          </a:p>
          <a:p>
            <a:r>
              <a:rPr lang="es-419" dirty="0"/>
              <a:t>El consumidor establece que campos necesita</a:t>
            </a:r>
          </a:p>
          <a:p>
            <a:pPr lvl="1"/>
            <a:r>
              <a:rPr lang="es-419" dirty="0"/>
              <a:t>Consumer driven contract</a:t>
            </a:r>
          </a:p>
          <a:p>
            <a:r>
              <a:rPr lang="es-419" dirty="0"/>
              <a:t>El proveedor es responsable de proveer esos campos</a:t>
            </a:r>
          </a:p>
          <a:p>
            <a:r>
              <a:rPr lang="es-419" dirty="0"/>
              <a:t>No se prueba funcionalidad, solo que el contrato se mantenga</a:t>
            </a:r>
          </a:p>
          <a:p>
            <a:r>
              <a:rPr lang="es-419" dirty="0"/>
              <a:t>Utilizaremos PACT</a:t>
            </a:r>
          </a:p>
        </p:txBody>
      </p:sp>
    </p:spTree>
    <p:extLst>
      <p:ext uri="{BB962C8B-B14F-4D97-AF65-F5344CB8AC3E}">
        <p14:creationId xmlns:p14="http://schemas.microsoft.com/office/powerpoint/2010/main" val="2166399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8FF50C-E918-1749-9702-619FD81AB1E1}"/>
              </a:ext>
            </a:extLst>
          </p:cNvPr>
          <p:cNvSpPr>
            <a:spLocks noGrp="1"/>
          </p:cNvSpPr>
          <p:nvPr>
            <p:ph type="title"/>
          </p:nvPr>
        </p:nvSpPr>
        <p:spPr/>
        <p:txBody>
          <a:bodyPr/>
          <a:lstStyle/>
          <a:p>
            <a:r>
              <a:rPr lang="es-419" dirty="0"/>
              <a:t>Roles</a:t>
            </a:r>
          </a:p>
        </p:txBody>
      </p:sp>
      <p:sp>
        <p:nvSpPr>
          <p:cNvPr id="3" name="Marcador de contenido 2">
            <a:extLst>
              <a:ext uri="{FF2B5EF4-FFF2-40B4-BE49-F238E27FC236}">
                <a16:creationId xmlns:a16="http://schemas.microsoft.com/office/drawing/2014/main" id="{960D322D-3C68-1241-80BB-DFC119D6701A}"/>
              </a:ext>
            </a:extLst>
          </p:cNvPr>
          <p:cNvSpPr>
            <a:spLocks noGrp="1"/>
          </p:cNvSpPr>
          <p:nvPr>
            <p:ph idx="1"/>
          </p:nvPr>
        </p:nvSpPr>
        <p:spPr/>
        <p:txBody>
          <a:bodyPr/>
          <a:lstStyle/>
          <a:p>
            <a:r>
              <a:rPr lang="es-419" dirty="0"/>
              <a:t>Consumidor: desea recibir información</a:t>
            </a:r>
          </a:p>
          <a:p>
            <a:r>
              <a:rPr lang="es-419" dirty="0"/>
              <a:t>Proveedor: suminstra la información solicitada</a:t>
            </a:r>
          </a:p>
          <a:p>
            <a:r>
              <a:rPr lang="es-419" dirty="0"/>
              <a:t>Pact: el contrato entre el consumidor y el proveedor. Es un conjunto de interacciones</a:t>
            </a:r>
          </a:p>
          <a:p>
            <a:pPr lvl="1"/>
            <a:r>
              <a:rPr lang="es-419" dirty="0"/>
              <a:t>Cada interacción describe:</a:t>
            </a:r>
          </a:p>
          <a:p>
            <a:pPr lvl="2"/>
            <a:r>
              <a:rPr lang="es-419" dirty="0"/>
              <a:t>La petición esperada (url, headers, parametros, etc)</a:t>
            </a:r>
          </a:p>
          <a:p>
            <a:pPr lvl="2"/>
            <a:r>
              <a:rPr lang="es-419" dirty="0"/>
              <a:t>La respuesta mínima esperada (describe lo que el consumidor NECESITA recibir)</a:t>
            </a:r>
          </a:p>
        </p:txBody>
      </p:sp>
    </p:spTree>
    <p:extLst>
      <p:ext uri="{BB962C8B-B14F-4D97-AF65-F5344CB8AC3E}">
        <p14:creationId xmlns:p14="http://schemas.microsoft.com/office/powerpoint/2010/main" val="1285504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31533</TotalTime>
  <Words>8159</Words>
  <Application>Microsoft Macintosh PowerPoint</Application>
  <PresentationFormat>Panorámica</PresentationFormat>
  <Paragraphs>1169</Paragraphs>
  <Slides>188</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188</vt:i4>
      </vt:variant>
    </vt:vector>
  </HeadingPairs>
  <TitlesOfParts>
    <vt:vector size="192" baseType="lpstr">
      <vt:lpstr>Arial</vt:lpstr>
      <vt:lpstr>Calibri</vt:lpstr>
      <vt:lpstr>Calibri Light</vt:lpstr>
      <vt:lpstr>Tema de Office</vt:lpstr>
      <vt:lpstr>Microservicios con Spring Cloud</vt:lpstr>
      <vt:lpstr>Video de Seguridad</vt:lpstr>
      <vt:lpstr>Wi-Fi</vt:lpstr>
      <vt:lpstr>Presentación</vt:lpstr>
      <vt:lpstr>Recomendaciones</vt:lpstr>
      <vt:lpstr>Requisitos</vt:lpstr>
      <vt:lpstr>Temario</vt:lpstr>
      <vt:lpstr>Sesiones</vt:lpstr>
      <vt:lpstr>Arquitectura de Software</vt:lpstr>
      <vt:lpstr>El rol de la arquitectura</vt:lpstr>
      <vt:lpstr>El rol de la arquitectura</vt:lpstr>
      <vt:lpstr>En el mundo moderno…</vt:lpstr>
      <vt:lpstr>Por qué cambiar?</vt:lpstr>
      <vt:lpstr>Moverse rápido y no romper cosas</vt:lpstr>
      <vt:lpstr>Desarrollo moderno de software</vt:lpstr>
      <vt:lpstr>Monolitos</vt:lpstr>
      <vt:lpstr>¿Qué son?</vt:lpstr>
      <vt:lpstr>Problemas</vt:lpstr>
      <vt:lpstr>Monolitos</vt:lpstr>
      <vt:lpstr>Ejemplo</vt:lpstr>
      <vt:lpstr>Ejercicio</vt:lpstr>
      <vt:lpstr>Microservicios</vt:lpstr>
      <vt:lpstr>Microservicios</vt:lpstr>
      <vt:lpstr>Microservicios</vt:lpstr>
      <vt:lpstr>Ejemplo</vt:lpstr>
      <vt:lpstr>Características</vt:lpstr>
      <vt:lpstr>Ventajas</vt:lpstr>
      <vt:lpstr>Desventajas</vt:lpstr>
      <vt:lpstr>Prerequisitos de microservicios</vt:lpstr>
      <vt:lpstr>Cuándo usar microservicios?</vt:lpstr>
      <vt:lpstr>Cuándo usar microservicios?</vt:lpstr>
      <vt:lpstr>Equipos sin Microservicios</vt:lpstr>
      <vt:lpstr>Equipos con Microservicios</vt:lpstr>
      <vt:lpstr>Monolitos vs Microservicios</vt:lpstr>
      <vt:lpstr>Microservicios y Spring Cloud</vt:lpstr>
      <vt:lpstr>Ejercicio de Introducción a Spring Core</vt:lpstr>
      <vt:lpstr>Introducción rápida a REST</vt:lpstr>
      <vt:lpstr>Introducción a Hibernate</vt:lpstr>
      <vt:lpstr>Componentes de un microservicio</vt:lpstr>
      <vt:lpstr>Ejercicio de Introducción a Spring Web y Data</vt:lpstr>
      <vt:lpstr>Ejercicio individual</vt:lpstr>
      <vt:lpstr>Ejercicio individual</vt:lpstr>
      <vt:lpstr>Cloud Computing</vt:lpstr>
      <vt:lpstr>Cloud Computing</vt:lpstr>
      <vt:lpstr>Modelos de Cloud Computing</vt:lpstr>
      <vt:lpstr>Ejemplo</vt:lpstr>
      <vt:lpstr>Por qué microservicios en la nube?</vt:lpstr>
      <vt:lpstr>Opciones de despliegue</vt:lpstr>
      <vt:lpstr>Ejercicio: Utilizar una BD de datos en la nube</vt:lpstr>
      <vt:lpstr>Ejercicio Individual: Utilizar una BD de datos en la nube</vt:lpstr>
      <vt:lpstr>Técnicas para microservicios robustos…</vt:lpstr>
      <vt:lpstr>Patrones core</vt:lpstr>
      <vt:lpstr>Patrones de enrutamiento</vt:lpstr>
      <vt:lpstr>Patrones de resiliencia</vt:lpstr>
      <vt:lpstr>Patrones de seguridad</vt:lpstr>
      <vt:lpstr>Patrones de loggeo y trazabilidad</vt:lpstr>
      <vt:lpstr>Patrones de despliegue</vt:lpstr>
      <vt:lpstr>Patrones en Spring Cloud</vt:lpstr>
      <vt:lpstr>Diseño de Microservicios</vt:lpstr>
      <vt:lpstr>3 perspectivas complementarias</vt:lpstr>
      <vt:lpstr>Como arquitectos</vt:lpstr>
      <vt:lpstr>Descomposición del problema de negocio</vt:lpstr>
      <vt:lpstr>Descomposición del problema de negocio</vt:lpstr>
      <vt:lpstr>Ejercicio</vt:lpstr>
      <vt:lpstr>Establecer la granularidad de los servicios</vt:lpstr>
      <vt:lpstr>Establecer la granularidad de los servicios</vt:lpstr>
      <vt:lpstr>Ejercicio </vt:lpstr>
      <vt:lpstr>Comunicaciones entre microservicios</vt:lpstr>
      <vt:lpstr>Ejercicio</vt:lpstr>
      <vt:lpstr>Cómo se si descompuse mal?</vt:lpstr>
      <vt:lpstr>No te preocupes….</vt:lpstr>
      <vt:lpstr>Ejercicio Individual 1</vt:lpstr>
      <vt:lpstr>Ejercicio Individual 2</vt:lpstr>
      <vt:lpstr>La perspectiva de DevOps</vt:lpstr>
      <vt:lpstr>Construcción y empaquetado (assembly)</vt:lpstr>
      <vt:lpstr>Ejercicio</vt:lpstr>
      <vt:lpstr>Inicio (Bootstrapping)</vt:lpstr>
      <vt:lpstr>Ejercicio</vt:lpstr>
      <vt:lpstr>Descubrimiento de microservicios</vt:lpstr>
      <vt:lpstr>Salud de las aplicaciones</vt:lpstr>
      <vt:lpstr>Ejercicio</vt:lpstr>
      <vt:lpstr>3 perspectivas</vt:lpstr>
      <vt:lpstr>Testing de Microservicios</vt:lpstr>
      <vt:lpstr>Por qué son importantes las pruebas?</vt:lpstr>
      <vt:lpstr>Por qué son importantes las pruebas?</vt:lpstr>
      <vt:lpstr>El costo de las pruebas</vt:lpstr>
      <vt:lpstr>Quien hace las pruebas?</vt:lpstr>
      <vt:lpstr>Piramide del testing</vt:lpstr>
      <vt:lpstr>Unit testing</vt:lpstr>
      <vt:lpstr>Unit Testing</vt:lpstr>
      <vt:lpstr>Ejercicio</vt:lpstr>
      <vt:lpstr>Integration testing</vt:lpstr>
      <vt:lpstr>Integration Testing</vt:lpstr>
      <vt:lpstr>Ejercicio</vt:lpstr>
      <vt:lpstr>Component Testing</vt:lpstr>
      <vt:lpstr>Component Testing</vt:lpstr>
      <vt:lpstr>Ejercicio</vt:lpstr>
      <vt:lpstr>Contract Testing</vt:lpstr>
      <vt:lpstr>Roles</vt:lpstr>
      <vt:lpstr>Pruebas del Consumidor</vt:lpstr>
      <vt:lpstr>Pruebas del Proveedor</vt:lpstr>
      <vt:lpstr>Definir el Pact en el cliente</vt:lpstr>
      <vt:lpstr>Validar Pact en el proveedor</vt:lpstr>
      <vt:lpstr>End to End (E2E) Testing</vt:lpstr>
      <vt:lpstr>Recomendaciones E2E Testing</vt:lpstr>
      <vt:lpstr>Ejercicio E2E</vt:lpstr>
      <vt:lpstr>Ejercicio Individual</vt:lpstr>
      <vt:lpstr>Administrando la Configuración con Spring Cloud Config Server</vt:lpstr>
      <vt:lpstr>Donde poner la configuración?</vt:lpstr>
      <vt:lpstr>Principios</vt:lpstr>
      <vt:lpstr>Principios</vt:lpstr>
      <vt:lpstr>Spring Cloud Configuration Server</vt:lpstr>
      <vt:lpstr>Dependencias de Spring Cloud</vt:lpstr>
      <vt:lpstr>Ejercicio: Crear Config Server con backend git</vt:lpstr>
      <vt:lpstr>Ejercicio: Consumir configuración en cliente</vt:lpstr>
      <vt:lpstr>Ejercicio: Agregar seguridad al server de config</vt:lpstr>
      <vt:lpstr>Proteger información sensible en Server</vt:lpstr>
      <vt:lpstr>Desencriptar del lado del cliente</vt:lpstr>
      <vt:lpstr>Presentación de PowerPoint</vt:lpstr>
      <vt:lpstr>Service Discovery</vt:lpstr>
      <vt:lpstr>Qué es?</vt:lpstr>
      <vt:lpstr>Enfoque tradicional</vt:lpstr>
      <vt:lpstr>Ventajas del enfoque tradicional</vt:lpstr>
      <vt:lpstr>Desventajas del enfoque tradicional</vt:lpstr>
      <vt:lpstr>Service Discovery en la nube</vt:lpstr>
      <vt:lpstr>Service Discovery en la nube</vt:lpstr>
      <vt:lpstr>Balanceo de carga del lado del cliente</vt:lpstr>
      <vt:lpstr>Service Discovery con Spring Cloud</vt:lpstr>
      <vt:lpstr>Spring Eureka Server</vt:lpstr>
      <vt:lpstr>Spring Eureka Server</vt:lpstr>
      <vt:lpstr>Registrar Servicio en Spring Eureka</vt:lpstr>
      <vt:lpstr>Usar un servicio registrado en Spring Eureka</vt:lpstr>
      <vt:lpstr>RestTemplate con ServiceDiscovery activado</vt:lpstr>
      <vt:lpstr>RestTemplate con FeignClient</vt:lpstr>
      <vt:lpstr>Patrones de Resiliencia en Microservicios</vt:lpstr>
      <vt:lpstr>Resiliencia</vt:lpstr>
      <vt:lpstr>Patrones de Resiliencia en el Cliente</vt:lpstr>
      <vt:lpstr>Balanceo de carga del lado del cliente</vt:lpstr>
      <vt:lpstr>Corto Circuito</vt:lpstr>
      <vt:lpstr>Fallback o Plan b</vt:lpstr>
      <vt:lpstr>Bulkhead o Compartimentización</vt:lpstr>
      <vt:lpstr>Fallo en Cascada</vt:lpstr>
      <vt:lpstr>Resiliencia con Hystrix</vt:lpstr>
      <vt:lpstr>Configurar el cliente para usar Hystrix</vt:lpstr>
      <vt:lpstr>Personalizar Corto Circuito</vt:lpstr>
      <vt:lpstr>Aplicar patrón Fallback</vt:lpstr>
      <vt:lpstr>Sin el Patrón de Bulkhead</vt:lpstr>
      <vt:lpstr>Aplicar el Patrón de Bulkhead</vt:lpstr>
      <vt:lpstr>De qué tamaño debe ser mi thread pool?</vt:lpstr>
      <vt:lpstr>Configuraciones de Hystrix</vt:lpstr>
      <vt:lpstr>Propagación de Contextos</vt:lpstr>
      <vt:lpstr>Service Gateway</vt:lpstr>
      <vt:lpstr>Service Gateway</vt:lpstr>
      <vt:lpstr>Alternativas</vt:lpstr>
      <vt:lpstr>Service Gateway  </vt:lpstr>
      <vt:lpstr>Funciones de un Service Gateway</vt:lpstr>
      <vt:lpstr>Desventajas</vt:lpstr>
      <vt:lpstr>Spring Cloud Gateway</vt:lpstr>
      <vt:lpstr>Spring Cloud Gateway</vt:lpstr>
      <vt:lpstr>Implementación de Spring Cloud Gateway</vt:lpstr>
      <vt:lpstr>Enrtamiento Automático con Eureka</vt:lpstr>
      <vt:lpstr>Definir una ruta de Eureka Manualmente</vt:lpstr>
      <vt:lpstr>Definir enrutamiento estático</vt:lpstr>
      <vt:lpstr>Predicados Útiles: Between</vt:lpstr>
      <vt:lpstr>Predicados Útiles: Header</vt:lpstr>
      <vt:lpstr>Predicados Útiles: Path</vt:lpstr>
      <vt:lpstr>Filtros Útiles: AddRequestheader </vt:lpstr>
      <vt:lpstr>Filtros Útiles: AddRequestParameter</vt:lpstr>
      <vt:lpstr>Filtros Útiles: Rewrite Path</vt:lpstr>
      <vt:lpstr>Filtros Útiles: RequestRateLimitter</vt:lpstr>
      <vt:lpstr>Circuit Breaker en SCG</vt:lpstr>
      <vt:lpstr>Circuit Breaker en SCG</vt:lpstr>
      <vt:lpstr>Seguridad con OAuth2</vt:lpstr>
      <vt:lpstr>OAuth2 </vt:lpstr>
      <vt:lpstr>Autenticación vs Autorización</vt:lpstr>
      <vt:lpstr>Roles</vt:lpstr>
      <vt:lpstr>Flujo</vt:lpstr>
      <vt:lpstr>Implementación Básica de OAuth2</vt:lpstr>
      <vt:lpstr>Crear un Servidor de Autenticación de OAuth2</vt:lpstr>
      <vt:lpstr>Registro de Usuarios y Aplicaciones</vt:lpstr>
      <vt:lpstr>Iniciando Sesión</vt:lpstr>
      <vt:lpstr>Consumir Datos del Usuario</vt:lpstr>
      <vt:lpstr>Protegiendo los Microservicios</vt:lpstr>
      <vt:lpstr>Añadiendo seguridad con OAuth2 en el servicio de Menu</vt:lpstr>
      <vt:lpstr>Ejercicio</vt:lpstr>
      <vt:lpstr>Presentación de PowerPoint</vt:lpstr>
      <vt:lpstr>12 Factores</vt:lpstr>
      <vt:lpstr>12 Factores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Microservicios con Spring Cloud</dc:title>
  <dc:creator>Francisco Navarrete</dc:creator>
  <cp:lastModifiedBy>Francisco Navarrete</cp:lastModifiedBy>
  <cp:revision>172</cp:revision>
  <dcterms:created xsi:type="dcterms:W3CDTF">2019-07-22T00:33:19Z</dcterms:created>
  <dcterms:modified xsi:type="dcterms:W3CDTF">2019-08-17T13:53:41Z</dcterms:modified>
</cp:coreProperties>
</file>